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62" r:id="rId7"/>
    <p:sldId id="260" r:id="rId8"/>
    <p:sldId id="261" r:id="rId9"/>
  </p:sldIdLst>
  <p:sldSz cx="18288000" cy="10287000"/>
  <p:notesSz cx="6858000" cy="9144000"/>
  <p:embeddedFontLst>
    <p:embeddedFont>
      <p:font typeface="Siemens Sans" pitchFamily="2" charset="0"/>
      <p:regular r:id="rId10"/>
      <p:bold r:id="rId11"/>
      <p:italic r:id="rId12"/>
      <p:boldItalic r:id="rId13"/>
    </p:embeddedFont>
    <p:embeddedFont>
      <p:font typeface="Siemens Sans Black" pitchFamily="2" charset="0"/>
      <p:bold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chl, Daniela (P&amp;O SIR SPE BO OS TRM)" userId="8ad943f1-21f6-4a85-adfc-3e76b88c5f4e" providerId="ADAL" clId="{35781C50-9C8D-468D-AA70-F2EFA8B1C131}"/>
    <pc:docChg chg="modSld">
      <pc:chgData name="Duschl, Daniela (P&amp;O SIR SPE BO OS TRM)" userId="8ad943f1-21f6-4a85-adfc-3e76b88c5f4e" providerId="ADAL" clId="{35781C50-9C8D-468D-AA70-F2EFA8B1C131}" dt="2025-11-07T10:36:40.325" v="1" actId="20577"/>
      <pc:docMkLst>
        <pc:docMk/>
      </pc:docMkLst>
      <pc:sldChg chg="modSp mod">
        <pc:chgData name="Duschl, Daniela (P&amp;O SIR SPE BO OS TRM)" userId="8ad943f1-21f6-4a85-adfc-3e76b88c5f4e" providerId="ADAL" clId="{35781C50-9C8D-468D-AA70-F2EFA8B1C131}" dt="2025-11-07T10:36:40.325" v="1" actId="20577"/>
        <pc:sldMkLst>
          <pc:docMk/>
          <pc:sldMk cId="0" sldId="260"/>
        </pc:sldMkLst>
        <pc:spChg chg="mod">
          <ac:chgData name="Duschl, Daniela (P&amp;O SIR SPE BO OS TRM)" userId="8ad943f1-21f6-4a85-adfc-3e76b88c5f4e" providerId="ADAL" clId="{35781C50-9C8D-468D-AA70-F2EFA8B1C131}" dt="2025-11-07T10:36:40.325" v="1" actId="20577"/>
          <ac:spMkLst>
            <pc:docMk/>
            <pc:sldMk cId="0" sldId="260"/>
            <ac:spMk id="9" creationId="{00000000-0000-0000-0000-000000000000}"/>
          </ac:spMkLst>
        </pc:spChg>
      </pc:sldChg>
    </pc:docChg>
  </pc:docChgLst>
  <pc:docChgLst>
    <pc:chgData name="Cosima Schuler" userId="f9fbff15-05ed-4062-9573-64e57d0440b2" providerId="ADAL" clId="{6C47B19A-E366-4D34-ABF3-3756C9AF79A1}"/>
    <pc:docChg chg="modSld sldOrd">
      <pc:chgData name="Cosima Schuler" userId="f9fbff15-05ed-4062-9573-64e57d0440b2" providerId="ADAL" clId="{6C47B19A-E366-4D34-ABF3-3756C9AF79A1}" dt="2025-09-05T14:21:50.584" v="1"/>
      <pc:docMkLst>
        <pc:docMk/>
      </pc:docMkLst>
      <pc:sldChg chg="ord">
        <pc:chgData name="Cosima Schuler" userId="f9fbff15-05ed-4062-9573-64e57d0440b2" providerId="ADAL" clId="{6C47B19A-E366-4D34-ABF3-3756C9AF79A1}" dt="2025-09-05T14:21:50.584" v="1"/>
        <pc:sldMkLst>
          <pc:docMk/>
          <pc:sldMk cId="0" sldId="258"/>
        </pc:sldMkLst>
      </pc:sldChg>
    </pc:docChg>
  </pc:docChgLst>
  <pc:docChgLst>
    <pc:chgData name="Ellen Schmidt" userId="d3661f94-3d0e-4334-9761-ce7b98da4c45" providerId="ADAL" clId="{AB34BE05-8E41-4600-85FC-5A511BFAC214}"/>
    <pc:docChg chg="undo redo custSel addSld delSld modSld">
      <pc:chgData name="Ellen Schmidt" userId="d3661f94-3d0e-4334-9761-ce7b98da4c45" providerId="ADAL" clId="{AB34BE05-8E41-4600-85FC-5A511BFAC214}" dt="2025-09-09T08:39:40.673" v="156" actId="207"/>
      <pc:docMkLst>
        <pc:docMk/>
      </pc:docMkLst>
      <pc:sldChg chg="delSp modSp mod setBg">
        <pc:chgData name="Ellen Schmidt" userId="d3661f94-3d0e-4334-9761-ce7b98da4c45" providerId="ADAL" clId="{AB34BE05-8E41-4600-85FC-5A511BFAC214}" dt="2025-09-09T08:36:14.666" v="93" actId="207"/>
        <pc:sldMkLst>
          <pc:docMk/>
          <pc:sldMk cId="0" sldId="256"/>
        </pc:sldMkLst>
      </pc:sldChg>
      <pc:sldChg chg="addSp delSp modSp mod setBg">
        <pc:chgData name="Ellen Schmidt" userId="d3661f94-3d0e-4334-9761-ce7b98da4c45" providerId="ADAL" clId="{AB34BE05-8E41-4600-85FC-5A511BFAC214}" dt="2025-09-09T08:39:34.374" v="154" actId="207"/>
        <pc:sldMkLst>
          <pc:docMk/>
          <pc:sldMk cId="0" sldId="257"/>
        </pc:sldMkLst>
      </pc:sldChg>
      <pc:sldChg chg="delSp del mod">
        <pc:chgData name="Ellen Schmidt" userId="d3661f94-3d0e-4334-9761-ce7b98da4c45" providerId="ADAL" clId="{AB34BE05-8E41-4600-85FC-5A511BFAC214}" dt="2025-09-09T08:32:58.034" v="62" actId="47"/>
        <pc:sldMkLst>
          <pc:docMk/>
          <pc:sldMk cId="0" sldId="258"/>
        </pc:sldMkLst>
      </pc:sldChg>
      <pc:sldChg chg="modSp mod setBg">
        <pc:chgData name="Ellen Schmidt" userId="d3661f94-3d0e-4334-9761-ce7b98da4c45" providerId="ADAL" clId="{AB34BE05-8E41-4600-85FC-5A511BFAC214}" dt="2025-09-09T08:37:06.633" v="109" actId="2711"/>
        <pc:sldMkLst>
          <pc:docMk/>
          <pc:sldMk cId="0" sldId="260"/>
        </pc:sldMkLst>
      </pc:sldChg>
      <pc:sldChg chg="modSp mod setBg">
        <pc:chgData name="Ellen Schmidt" userId="d3661f94-3d0e-4334-9761-ce7b98da4c45" providerId="ADAL" clId="{AB34BE05-8E41-4600-85FC-5A511BFAC214}" dt="2025-09-09T08:37:55.383" v="117" actId="2711"/>
        <pc:sldMkLst>
          <pc:docMk/>
          <pc:sldMk cId="2896810858" sldId="261"/>
        </pc:sldMkLst>
      </pc:sldChg>
      <pc:sldChg chg="addSp delSp modSp add mod">
        <pc:chgData name="Ellen Schmidt" userId="d3661f94-3d0e-4334-9761-ce7b98da4c45" providerId="ADAL" clId="{AB34BE05-8E41-4600-85FC-5A511BFAC214}" dt="2025-09-09T08:39:40.673" v="156" actId="207"/>
        <pc:sldMkLst>
          <pc:docMk/>
          <pc:sldMk cId="4251587962" sldId="262"/>
        </pc:sldMkLst>
      </pc:sldChg>
    </pc:docChg>
  </pc:docChgLst>
  <pc:docChgLst>
    <pc:chgData name="Eva Wagner" userId="e3b6473f-ff89-46d1-86cc-30cc750d352b" providerId="ADAL" clId="{9E75F5D8-2B41-5D1D-98D6-48E2A00E4347}"/>
    <pc:docChg chg="custSel addSld modSld">
      <pc:chgData name="Eva Wagner" userId="e3b6473f-ff89-46d1-86cc-30cc750d352b" providerId="ADAL" clId="{9E75F5D8-2B41-5D1D-98D6-48E2A00E4347}" dt="2025-09-03T15:11:30.097" v="69" actId="1076"/>
      <pc:docMkLst>
        <pc:docMk/>
      </pc:docMkLst>
      <pc:sldChg chg="delSp modSp add mod">
        <pc:chgData name="Eva Wagner" userId="e3b6473f-ff89-46d1-86cc-30cc750d352b" providerId="ADAL" clId="{9E75F5D8-2B41-5D1D-98D6-48E2A00E4347}" dt="2025-09-03T15:11:30.097" v="69" actId="1076"/>
        <pc:sldMkLst>
          <pc:docMk/>
          <pc:sldMk cId="2896810858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DUF2isFWsqVSYhbaACYtbgcLi_YjDqpE3GLQIVgkKQg/edit#gid=6985111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286000" y="2176692"/>
            <a:ext cx="11014381" cy="11014381"/>
            <a:chOff x="0" y="0"/>
            <a:chExt cx="6350000" cy="6350000"/>
          </a:xfrm>
          <a:solidFill>
            <a:schemeClr val="accent1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631335" y="1931413"/>
            <a:ext cx="10769158" cy="7174951"/>
          </a:xfrm>
          <a:custGeom>
            <a:avLst/>
            <a:gdLst/>
            <a:ahLst/>
            <a:cxnLst/>
            <a:rect l="l" t="t" r="r" b="b"/>
            <a:pathLst>
              <a:path w="10769158" h="7174951">
                <a:moveTo>
                  <a:pt x="0" y="0"/>
                </a:moveTo>
                <a:lnTo>
                  <a:pt x="10769158" y="0"/>
                </a:lnTo>
                <a:lnTo>
                  <a:pt x="10769158" y="7174952"/>
                </a:lnTo>
                <a:lnTo>
                  <a:pt x="0" y="71749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2500036" y="3113836"/>
            <a:ext cx="714184" cy="714184"/>
            <a:chOff x="0" y="0"/>
            <a:chExt cx="6350000" cy="6350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500036" y="4380470"/>
            <a:ext cx="714184" cy="714184"/>
            <a:chOff x="0" y="0"/>
            <a:chExt cx="6350000" cy="6350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500036" y="5647104"/>
            <a:ext cx="714184" cy="714184"/>
            <a:chOff x="0" y="0"/>
            <a:chExt cx="6350000" cy="6350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500036" y="6913739"/>
            <a:ext cx="714184" cy="714184"/>
            <a:chOff x="0" y="0"/>
            <a:chExt cx="6350000" cy="6350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4" name="Freeform 14"/>
          <p:cNvSpPr/>
          <p:nvPr/>
        </p:nvSpPr>
        <p:spPr>
          <a:xfrm>
            <a:off x="12682537" y="6968866"/>
            <a:ext cx="349181" cy="603930"/>
          </a:xfrm>
          <a:custGeom>
            <a:avLst/>
            <a:gdLst/>
            <a:ahLst/>
            <a:cxnLst/>
            <a:rect l="l" t="t" r="r" b="b"/>
            <a:pathLst>
              <a:path w="349181" h="603930">
                <a:moveTo>
                  <a:pt x="0" y="0"/>
                </a:moveTo>
                <a:lnTo>
                  <a:pt x="349182" y="0"/>
                </a:lnTo>
                <a:lnTo>
                  <a:pt x="349182" y="603930"/>
                </a:lnTo>
                <a:lnTo>
                  <a:pt x="0" y="6039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>
            <a:off x="12555163" y="5702231"/>
            <a:ext cx="603930" cy="603930"/>
          </a:xfrm>
          <a:custGeom>
            <a:avLst/>
            <a:gdLst/>
            <a:ahLst/>
            <a:cxnLst/>
            <a:rect l="l" t="t" r="r" b="b"/>
            <a:pathLst>
              <a:path w="603930" h="603930">
                <a:moveTo>
                  <a:pt x="0" y="0"/>
                </a:moveTo>
                <a:lnTo>
                  <a:pt x="603930" y="0"/>
                </a:lnTo>
                <a:lnTo>
                  <a:pt x="603930" y="603931"/>
                </a:lnTo>
                <a:lnTo>
                  <a:pt x="0" y="6039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12561101" y="4564790"/>
            <a:ext cx="592054" cy="345544"/>
          </a:xfrm>
          <a:custGeom>
            <a:avLst/>
            <a:gdLst/>
            <a:ahLst/>
            <a:cxnLst/>
            <a:rect l="l" t="t" r="r" b="b"/>
            <a:pathLst>
              <a:path w="592054" h="345544">
                <a:moveTo>
                  <a:pt x="0" y="0"/>
                </a:moveTo>
                <a:lnTo>
                  <a:pt x="592054" y="0"/>
                </a:lnTo>
                <a:lnTo>
                  <a:pt x="592054" y="345544"/>
                </a:lnTo>
                <a:lnTo>
                  <a:pt x="0" y="3455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12631943" y="3184438"/>
            <a:ext cx="450371" cy="529282"/>
          </a:xfrm>
          <a:custGeom>
            <a:avLst/>
            <a:gdLst/>
            <a:ahLst/>
            <a:cxnLst/>
            <a:rect l="l" t="t" r="r" b="b"/>
            <a:pathLst>
              <a:path w="450371" h="529282">
                <a:moveTo>
                  <a:pt x="0" y="0"/>
                </a:moveTo>
                <a:lnTo>
                  <a:pt x="450370" y="0"/>
                </a:lnTo>
                <a:lnTo>
                  <a:pt x="450370" y="529282"/>
                </a:lnTo>
                <a:lnTo>
                  <a:pt x="0" y="5292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TextBox 18"/>
          <p:cNvSpPr txBox="1"/>
          <p:nvPr/>
        </p:nvSpPr>
        <p:spPr>
          <a:xfrm>
            <a:off x="2746627" y="862672"/>
            <a:ext cx="12794746" cy="486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6"/>
              </a:lnSpc>
            </a:pPr>
            <a:r>
              <a:rPr lang="en-US" sz="4200" b="1" spc="-126">
                <a:solidFill>
                  <a:schemeClr val="accent1">
                    <a:lumMod val="60000"/>
                    <a:lumOff val="40000"/>
                  </a:schemeClr>
                </a:solidFill>
                <a:latin typeface="Siemens Sans" panose="02020500000000000000" pitchFamily="18" charset="0"/>
                <a:ea typeface="Aileron Ultra-Bold"/>
                <a:cs typeface="Aileron Ultra-Bold"/>
                <a:sym typeface="Aileron Ultra-Bold"/>
              </a:rPr>
              <a:t>PRODUKTION VON MASCHINENTEILEN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15914" y="260643"/>
            <a:ext cx="6256172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4"/>
              </a:lnSpc>
            </a:pPr>
            <a:r>
              <a:rPr lang="en-US" sz="2424" b="1">
                <a:solidFill>
                  <a:schemeClr val="accent1">
                    <a:lumMod val="60000"/>
                    <a:lumOff val="40000"/>
                  </a:schemeClr>
                </a:solidFill>
                <a:latin typeface="Siemens Sans" panose="02020500000000000000" pitchFamily="18" charset="0"/>
                <a:ea typeface="IBM Plex Sans Bold"/>
                <a:cs typeface="IBM Plex Sans Bold"/>
                <a:sym typeface="IBM Plex Sans Bold"/>
              </a:rPr>
              <a:t>FABRIKHALLE MÜLLER GMBH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706942" y="2149478"/>
            <a:ext cx="6256172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4"/>
              </a:lnSpc>
            </a:pPr>
            <a:r>
              <a:rPr lang="en-US" sz="2424" b="1">
                <a:solidFill>
                  <a:schemeClr val="bg1"/>
                </a:solidFill>
                <a:latin typeface="Siemens Sans" panose="02020500000000000000" pitchFamily="18" charset="0"/>
                <a:ea typeface="IBM Plex Sans Bold"/>
                <a:cs typeface="IBM Plex Sans Bold"/>
                <a:sym typeface="IBM Plex Sans Bold"/>
              </a:rPr>
              <a:t>AUSGANGSSITUATION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623919" y="3025475"/>
            <a:ext cx="6256172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4"/>
              </a:lnSpc>
            </a:pPr>
            <a:r>
              <a:rPr lang="en-US" sz="2424" b="1">
                <a:solidFill>
                  <a:schemeClr val="bg1"/>
                </a:solidFill>
                <a:latin typeface="Siemens Sans" panose="02020500000000000000" pitchFamily="18" charset="0"/>
                <a:ea typeface="IBM Plex Sans Bold"/>
                <a:cs typeface="IBM Plex Sans Bold"/>
                <a:sym typeface="IBM Plex Sans Bold"/>
              </a:rPr>
              <a:t>PRODUKTIONSKOSTEN </a:t>
            </a:r>
          </a:p>
          <a:p>
            <a:pPr algn="l">
              <a:lnSpc>
                <a:spcPts val="3394"/>
              </a:lnSpc>
            </a:pPr>
            <a:r>
              <a:rPr lang="en-US" sz="2424" b="1">
                <a:solidFill>
                  <a:schemeClr val="bg1"/>
                </a:solidFill>
                <a:latin typeface="Siemens Sans" panose="02020500000000000000" pitchFamily="18" charset="0"/>
                <a:ea typeface="IBM Plex Sans Bold"/>
                <a:cs typeface="IBM Plex Sans Bold"/>
                <a:sym typeface="IBM Plex Sans Bold"/>
              </a:rPr>
              <a:t>PRO STÜCK: 120 €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623919" y="4292110"/>
            <a:ext cx="6256172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4"/>
              </a:lnSpc>
            </a:pPr>
            <a:r>
              <a:rPr lang="en-US" sz="2424" b="1">
                <a:solidFill>
                  <a:schemeClr val="bg1"/>
                </a:solidFill>
                <a:latin typeface="Siemens Sans" panose="02020500000000000000" pitchFamily="18" charset="0"/>
                <a:ea typeface="IBM Plex Sans Bold"/>
                <a:cs typeface="IBM Plex Sans Bold"/>
                <a:sym typeface="IBM Plex Sans Bold"/>
              </a:rPr>
              <a:t>DURCHSCHNITTLICHE </a:t>
            </a:r>
          </a:p>
          <a:p>
            <a:pPr algn="l">
              <a:lnSpc>
                <a:spcPts val="3394"/>
              </a:lnSpc>
            </a:pPr>
            <a:r>
              <a:rPr lang="en-US" sz="2424" b="1">
                <a:solidFill>
                  <a:schemeClr val="bg1"/>
                </a:solidFill>
                <a:latin typeface="Siemens Sans" panose="02020500000000000000" pitchFamily="18" charset="0"/>
                <a:ea typeface="IBM Plex Sans Bold"/>
                <a:cs typeface="IBM Plex Sans Bold"/>
                <a:sym typeface="IBM Plex Sans Bold"/>
              </a:rPr>
              <a:t>LIEFERZEIT: 14 TAGE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623919" y="5344431"/>
            <a:ext cx="6256172" cy="1271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4"/>
              </a:lnSpc>
            </a:pPr>
            <a:r>
              <a:rPr lang="en-US" sz="2424" b="1">
                <a:solidFill>
                  <a:schemeClr val="bg1"/>
                </a:solidFill>
                <a:latin typeface="Siemens Sans" panose="02020500000000000000" pitchFamily="18" charset="0"/>
                <a:ea typeface="IBM Plex Sans Bold"/>
                <a:cs typeface="IBM Plex Sans Bold"/>
                <a:sym typeface="IBM Plex Sans Bold"/>
              </a:rPr>
              <a:t>AUSSCHUSSRATE: 8 % </a:t>
            </a:r>
          </a:p>
          <a:p>
            <a:pPr algn="l">
              <a:lnSpc>
                <a:spcPts val="3394"/>
              </a:lnSpc>
            </a:pPr>
            <a:r>
              <a:rPr lang="en-US" sz="2424" b="1">
                <a:solidFill>
                  <a:schemeClr val="bg1"/>
                </a:solidFill>
                <a:latin typeface="Siemens Sans" panose="02020500000000000000" pitchFamily="18" charset="0"/>
                <a:ea typeface="IBM Plex Sans Bold"/>
                <a:cs typeface="IBM Plex Sans Bold"/>
                <a:sym typeface="IBM Plex Sans Bold"/>
              </a:rPr>
              <a:t>(VON 1000 GEFERTIGTEN </a:t>
            </a:r>
          </a:p>
          <a:p>
            <a:pPr algn="l">
              <a:lnSpc>
                <a:spcPts val="3394"/>
              </a:lnSpc>
            </a:pPr>
            <a:r>
              <a:rPr lang="en-US" sz="2424" b="1">
                <a:solidFill>
                  <a:schemeClr val="bg1"/>
                </a:solidFill>
                <a:latin typeface="Siemens Sans" panose="02020500000000000000" pitchFamily="18" charset="0"/>
                <a:ea typeface="IBM Plex Sans Bold"/>
                <a:cs typeface="IBM Plex Sans Bold"/>
                <a:sym typeface="IBM Plex Sans Bold"/>
              </a:rPr>
              <a:t>TEILEN SIND 80 FEHLERHAFT)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623919" y="6825378"/>
            <a:ext cx="6256172" cy="843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94"/>
              </a:lnSpc>
            </a:pPr>
            <a:r>
              <a:rPr lang="en-US" sz="2424" b="1">
                <a:solidFill>
                  <a:schemeClr val="bg1"/>
                </a:solidFill>
                <a:latin typeface="Siemens Sans" panose="02020500000000000000" pitchFamily="18" charset="0"/>
                <a:ea typeface="IBM Plex Sans Bold"/>
                <a:cs typeface="IBM Plex Sans Bold"/>
                <a:sym typeface="IBM Plex Sans Bold"/>
              </a:rPr>
              <a:t>ENERGIEVERBRAUCH: </a:t>
            </a:r>
          </a:p>
          <a:p>
            <a:pPr algn="l">
              <a:lnSpc>
                <a:spcPts val="3394"/>
              </a:lnSpc>
            </a:pPr>
            <a:r>
              <a:rPr lang="en-US" sz="2424" b="1">
                <a:solidFill>
                  <a:schemeClr val="bg1"/>
                </a:solidFill>
                <a:latin typeface="Siemens Sans" panose="02020500000000000000" pitchFamily="18" charset="0"/>
                <a:ea typeface="IBM Plex Sans Bold"/>
                <a:cs typeface="IBM Plex Sans Bold"/>
                <a:sym typeface="IBM Plex Sans Bold"/>
              </a:rPr>
              <a:t>500.000 KWH PRO MONAT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764069" y="2171700"/>
            <a:ext cx="13045364" cy="13045364"/>
            <a:chOff x="0" y="0"/>
            <a:chExt cx="6350000" cy="6350000"/>
          </a:xfrm>
          <a:solidFill>
            <a:schemeClr val="accent1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746627" y="862672"/>
            <a:ext cx="12794746" cy="486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6"/>
              </a:lnSpc>
            </a:pPr>
            <a:r>
              <a:rPr lang="en-US" sz="4200" b="1" spc="-126">
                <a:solidFill>
                  <a:schemeClr val="accent1">
                    <a:lumMod val="60000"/>
                    <a:lumOff val="40000"/>
                  </a:schemeClr>
                </a:solidFill>
                <a:latin typeface="Siemens Sans" panose="02020500000000000000" pitchFamily="18" charset="0"/>
                <a:ea typeface="Aileron Ultra-Bold"/>
                <a:cs typeface="Aileron Ultra-Bold"/>
                <a:sym typeface="Aileron Ultra-Bold"/>
              </a:rPr>
              <a:t>PRODUKTION VON MASCHINENTEILEN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15914" y="260643"/>
            <a:ext cx="6256172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4"/>
              </a:lnSpc>
            </a:pPr>
            <a:r>
              <a:rPr lang="en-US" sz="2424" b="1">
                <a:solidFill>
                  <a:schemeClr val="accent1">
                    <a:lumMod val="60000"/>
                    <a:lumOff val="40000"/>
                  </a:schemeClr>
                </a:solidFill>
                <a:latin typeface="Siemens Sans" panose="02020500000000000000" pitchFamily="18" charset="0"/>
                <a:ea typeface="IBM Plex Sans Bold"/>
                <a:cs typeface="IBM Plex Sans Bold"/>
                <a:sym typeface="IBM Plex Sans Bold"/>
              </a:rPr>
              <a:t>FABRIKHALLE MÜLLER GMBH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559407" y="1816829"/>
            <a:ext cx="11169187" cy="7441471"/>
            <a:chOff x="0" y="-1"/>
            <a:chExt cx="14892249" cy="9921960"/>
          </a:xfrm>
        </p:grpSpPr>
        <p:sp>
          <p:nvSpPr>
            <p:cNvPr id="8" name="Freeform 8"/>
            <p:cNvSpPr/>
            <p:nvPr/>
          </p:nvSpPr>
          <p:spPr>
            <a:xfrm>
              <a:off x="0" y="-1"/>
              <a:ext cx="14892249" cy="9921960"/>
            </a:xfrm>
            <a:custGeom>
              <a:avLst/>
              <a:gdLst/>
              <a:ahLst/>
              <a:cxnLst/>
              <a:rect l="l" t="t" r="r" b="b"/>
              <a:pathLst>
                <a:path w="14892249" h="9921961">
                  <a:moveTo>
                    <a:pt x="0" y="0"/>
                  </a:moveTo>
                  <a:lnTo>
                    <a:pt x="14892249" y="0"/>
                  </a:lnTo>
                  <a:lnTo>
                    <a:pt x="14892249" y="9921961"/>
                  </a:lnTo>
                  <a:lnTo>
                    <a:pt x="0" y="9921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1357002" y="928046"/>
              <a:ext cx="4314390" cy="1180824"/>
              <a:chOff x="0" y="0"/>
              <a:chExt cx="852225" cy="23324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52225" cy="233249"/>
              </a:xfrm>
              <a:custGeom>
                <a:avLst/>
                <a:gdLst/>
                <a:ahLst/>
                <a:cxnLst/>
                <a:rect l="l" t="t" r="r" b="b"/>
                <a:pathLst>
                  <a:path w="852225" h="233249">
                    <a:moveTo>
                      <a:pt x="0" y="0"/>
                    </a:moveTo>
                    <a:lnTo>
                      <a:pt x="852225" y="0"/>
                    </a:lnTo>
                    <a:lnTo>
                      <a:pt x="852225" y="233249"/>
                    </a:lnTo>
                    <a:lnTo>
                      <a:pt x="0" y="23324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28575"/>
                <a:ext cx="852225" cy="2618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r>
                  <a:rPr lang="en-US" sz="2600" b="1">
                    <a:solidFill>
                      <a:schemeClr val="tx2"/>
                    </a:solidFill>
                    <a:latin typeface="Siemens Sans" panose="02020500000000000000" pitchFamily="18" charset="0"/>
                    <a:ea typeface="Aileron Bold"/>
                    <a:cs typeface="Aileron Bold"/>
                    <a:sym typeface="Aileron Bold"/>
                  </a:rPr>
                  <a:t>Produktion</a:t>
                </a:r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5512088" y="928046"/>
              <a:ext cx="4314390" cy="1180824"/>
              <a:chOff x="0" y="0"/>
              <a:chExt cx="852225" cy="23324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52225" cy="233249"/>
              </a:xfrm>
              <a:custGeom>
                <a:avLst/>
                <a:gdLst/>
                <a:ahLst/>
                <a:cxnLst/>
                <a:rect l="l" t="t" r="r" b="b"/>
                <a:pathLst>
                  <a:path w="852225" h="233249">
                    <a:moveTo>
                      <a:pt x="0" y="0"/>
                    </a:moveTo>
                    <a:lnTo>
                      <a:pt x="852225" y="0"/>
                    </a:lnTo>
                    <a:lnTo>
                      <a:pt x="852225" y="233249"/>
                    </a:lnTo>
                    <a:lnTo>
                      <a:pt x="0" y="23324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28575"/>
                <a:ext cx="852225" cy="2618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r>
                  <a:rPr lang="en-US" sz="2600" b="1">
                    <a:solidFill>
                      <a:schemeClr val="tx2"/>
                    </a:solidFill>
                    <a:latin typeface="Siemens Sans" panose="02020500000000000000" pitchFamily="18" charset="0"/>
                    <a:ea typeface="Aileron Bold"/>
                    <a:cs typeface="Aileron Bold"/>
                    <a:sym typeface="Aileron Bold"/>
                  </a:rPr>
                  <a:t>Qualitätskontrolle</a:t>
                </a: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9643095" y="928046"/>
              <a:ext cx="3947623" cy="1180824"/>
              <a:chOff x="0" y="0"/>
              <a:chExt cx="779777" cy="23324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779777" cy="233249"/>
              </a:xfrm>
              <a:custGeom>
                <a:avLst/>
                <a:gdLst/>
                <a:ahLst/>
                <a:cxnLst/>
                <a:rect l="l" t="t" r="r" b="b"/>
                <a:pathLst>
                  <a:path w="779777" h="233249">
                    <a:moveTo>
                      <a:pt x="0" y="0"/>
                    </a:moveTo>
                    <a:lnTo>
                      <a:pt x="779777" y="0"/>
                    </a:lnTo>
                    <a:lnTo>
                      <a:pt x="779777" y="233249"/>
                    </a:lnTo>
                    <a:lnTo>
                      <a:pt x="0" y="23324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779777" cy="2618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r>
                  <a:rPr lang="en-US" sz="2600" b="1" err="1">
                    <a:solidFill>
                      <a:schemeClr val="tx2"/>
                    </a:solidFill>
                    <a:latin typeface="Siemens Sans" panose="02020500000000000000" pitchFamily="18" charset="0"/>
                    <a:ea typeface="Aileron Bold"/>
                    <a:cs typeface="Aileron Bold"/>
                    <a:sym typeface="Aileron Bold"/>
                  </a:rPr>
                  <a:t>Verpackung</a:t>
                </a:r>
                <a:endParaRPr lang="en-US" sz="2600" b="1">
                  <a:solidFill>
                    <a:schemeClr val="tx2"/>
                  </a:solidFill>
                  <a:latin typeface="Siemens Sans" panose="02020500000000000000" pitchFamily="18" charset="0"/>
                  <a:ea typeface="Aileron Bold"/>
                  <a:cs typeface="Aileron Bold"/>
                  <a:sym typeface="Aileron Bold"/>
                </a:endParaRPr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9459711" y="5741780"/>
              <a:ext cx="4314390" cy="918060"/>
              <a:chOff x="0" y="0"/>
              <a:chExt cx="852225" cy="18134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52225" cy="181345"/>
              </a:xfrm>
              <a:custGeom>
                <a:avLst/>
                <a:gdLst/>
                <a:ahLst/>
                <a:cxnLst/>
                <a:rect l="l" t="t" r="r" b="b"/>
                <a:pathLst>
                  <a:path w="852225" h="181345">
                    <a:moveTo>
                      <a:pt x="0" y="0"/>
                    </a:moveTo>
                    <a:lnTo>
                      <a:pt x="852225" y="0"/>
                    </a:lnTo>
                    <a:lnTo>
                      <a:pt x="852225" y="181345"/>
                    </a:lnTo>
                    <a:lnTo>
                      <a:pt x="0" y="1813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28575"/>
                <a:ext cx="852225" cy="2099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r>
                  <a:rPr lang="en-US" sz="2600" b="1">
                    <a:solidFill>
                      <a:schemeClr val="tx2"/>
                    </a:solidFill>
                    <a:latin typeface="Siemens Sans" panose="02020500000000000000" pitchFamily="18" charset="0"/>
                    <a:ea typeface="Aileron Bold"/>
                    <a:cs typeface="Aileron Bold"/>
                    <a:sym typeface="Aileron Bold"/>
                  </a:rPr>
                  <a:t>Versand</a:t>
                </a:r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1357002" y="5282750"/>
              <a:ext cx="4314390" cy="918060"/>
              <a:chOff x="0" y="0"/>
              <a:chExt cx="852225" cy="181345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52225" cy="181345"/>
              </a:xfrm>
              <a:custGeom>
                <a:avLst/>
                <a:gdLst/>
                <a:ahLst/>
                <a:cxnLst/>
                <a:rect l="l" t="t" r="r" b="b"/>
                <a:pathLst>
                  <a:path w="852225" h="181345">
                    <a:moveTo>
                      <a:pt x="0" y="0"/>
                    </a:moveTo>
                    <a:lnTo>
                      <a:pt x="852225" y="0"/>
                    </a:lnTo>
                    <a:lnTo>
                      <a:pt x="852225" y="181345"/>
                    </a:lnTo>
                    <a:lnTo>
                      <a:pt x="0" y="1813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28575"/>
                <a:ext cx="852225" cy="2099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r>
                  <a:rPr lang="en-US" sz="2600" b="1">
                    <a:solidFill>
                      <a:schemeClr val="tx2"/>
                    </a:solidFill>
                    <a:latin typeface="Siemens Sans" panose="02020500000000000000" pitchFamily="18" charset="0"/>
                    <a:ea typeface="Aileron Bold"/>
                    <a:cs typeface="Aileron Bold"/>
                    <a:sym typeface="Aileron Bold"/>
                  </a:rPr>
                  <a:t>Lager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5512088" y="5741780"/>
              <a:ext cx="4314390" cy="918060"/>
              <a:chOff x="0" y="0"/>
              <a:chExt cx="852225" cy="181345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52225" cy="181345"/>
              </a:xfrm>
              <a:custGeom>
                <a:avLst/>
                <a:gdLst/>
                <a:ahLst/>
                <a:cxnLst/>
                <a:rect l="l" t="t" r="r" b="b"/>
                <a:pathLst>
                  <a:path w="852225" h="181345">
                    <a:moveTo>
                      <a:pt x="0" y="0"/>
                    </a:moveTo>
                    <a:lnTo>
                      <a:pt x="852225" y="0"/>
                    </a:lnTo>
                    <a:lnTo>
                      <a:pt x="852225" y="181345"/>
                    </a:lnTo>
                    <a:lnTo>
                      <a:pt x="0" y="1813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28575"/>
                <a:ext cx="852225" cy="2099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r>
                  <a:rPr lang="en-US" sz="2600" b="1">
                    <a:solidFill>
                      <a:schemeClr val="tx2"/>
                    </a:solidFill>
                    <a:latin typeface="Siemens Sans" panose="02020500000000000000" pitchFamily="18" charset="0"/>
                    <a:ea typeface="Aileron Bold"/>
                    <a:cs typeface="Aileron Bold"/>
                    <a:sym typeface="Aileron Bold"/>
                  </a:rPr>
                  <a:t>Versand</a:t>
                </a: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5388724" y="3301365"/>
              <a:ext cx="901397" cy="661889"/>
              <a:chOff x="0" y="0"/>
              <a:chExt cx="812800" cy="596833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59683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96833">
                    <a:moveTo>
                      <a:pt x="812800" y="298416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393633"/>
                    </a:lnTo>
                    <a:lnTo>
                      <a:pt x="406400" y="393633"/>
                    </a:lnTo>
                    <a:lnTo>
                      <a:pt x="406400" y="596833"/>
                    </a:lnTo>
                    <a:lnTo>
                      <a:pt x="812800" y="298416"/>
                    </a:lnTo>
                    <a:close/>
                  </a:path>
                </a:pathLst>
              </a:custGeom>
              <a:solidFill>
                <a:srgbClr val="153E59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184150"/>
                <a:ext cx="711200" cy="2094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9009012" y="3301365"/>
              <a:ext cx="901397" cy="661889"/>
              <a:chOff x="0" y="0"/>
              <a:chExt cx="812800" cy="596833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59683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96833">
                    <a:moveTo>
                      <a:pt x="812800" y="298416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393633"/>
                    </a:lnTo>
                    <a:lnTo>
                      <a:pt x="406400" y="393633"/>
                    </a:lnTo>
                    <a:lnTo>
                      <a:pt x="406400" y="596833"/>
                    </a:lnTo>
                    <a:lnTo>
                      <a:pt x="812800" y="298416"/>
                    </a:lnTo>
                    <a:close/>
                  </a:path>
                </a:pathLst>
              </a:custGeom>
              <a:solidFill>
                <a:srgbClr val="153E59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184150"/>
                <a:ext cx="711200" cy="2094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 rot="5400000">
              <a:off x="11069180" y="4901005"/>
              <a:ext cx="901397" cy="661889"/>
              <a:chOff x="0" y="0"/>
              <a:chExt cx="812800" cy="596833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59683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96833">
                    <a:moveTo>
                      <a:pt x="812800" y="298416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393633"/>
                    </a:lnTo>
                    <a:lnTo>
                      <a:pt x="406400" y="393633"/>
                    </a:lnTo>
                    <a:lnTo>
                      <a:pt x="406400" y="596833"/>
                    </a:lnTo>
                    <a:lnTo>
                      <a:pt x="812800" y="298416"/>
                    </a:lnTo>
                    <a:close/>
                  </a:path>
                </a:pathLst>
              </a:custGeom>
              <a:solidFill>
                <a:srgbClr val="153E59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184150"/>
                <a:ext cx="711200" cy="2094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 rot="-10800000">
              <a:off x="5284193" y="7270597"/>
              <a:ext cx="901397" cy="661889"/>
              <a:chOff x="0" y="0"/>
              <a:chExt cx="812800" cy="596833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59683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96833">
                    <a:moveTo>
                      <a:pt x="812800" y="298416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393633"/>
                    </a:lnTo>
                    <a:lnTo>
                      <a:pt x="406400" y="393633"/>
                    </a:lnTo>
                    <a:lnTo>
                      <a:pt x="406400" y="596833"/>
                    </a:lnTo>
                    <a:lnTo>
                      <a:pt x="812800" y="298416"/>
                    </a:lnTo>
                    <a:close/>
                  </a:path>
                </a:pathLst>
              </a:custGeom>
              <a:solidFill>
                <a:srgbClr val="153E59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184150"/>
                <a:ext cx="711200" cy="2094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8825249" y="7353475"/>
              <a:ext cx="1268925" cy="496132"/>
              <a:chOff x="0" y="0"/>
              <a:chExt cx="250652" cy="98001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250652" cy="98001"/>
              </a:xfrm>
              <a:custGeom>
                <a:avLst/>
                <a:gdLst/>
                <a:ahLst/>
                <a:cxnLst/>
                <a:rect l="l" t="t" r="r" b="b"/>
                <a:pathLst>
                  <a:path w="250652" h="98001">
                    <a:moveTo>
                      <a:pt x="0" y="0"/>
                    </a:moveTo>
                    <a:lnTo>
                      <a:pt x="250652" y="0"/>
                    </a:lnTo>
                    <a:lnTo>
                      <a:pt x="250652" y="98001"/>
                    </a:lnTo>
                    <a:lnTo>
                      <a:pt x="0" y="9800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19050"/>
                <a:ext cx="250652" cy="117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 rot="-10800000">
              <a:off x="8652797" y="7270597"/>
              <a:ext cx="901397" cy="661889"/>
              <a:chOff x="0" y="0"/>
              <a:chExt cx="812800" cy="596833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59683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96833">
                    <a:moveTo>
                      <a:pt x="812800" y="298416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393633"/>
                    </a:lnTo>
                    <a:lnTo>
                      <a:pt x="406400" y="393633"/>
                    </a:lnTo>
                    <a:lnTo>
                      <a:pt x="406400" y="596833"/>
                    </a:lnTo>
                    <a:lnTo>
                      <a:pt x="812800" y="298416"/>
                    </a:lnTo>
                    <a:close/>
                  </a:path>
                </a:pathLst>
              </a:custGeom>
              <a:solidFill>
                <a:srgbClr val="153E59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184150"/>
                <a:ext cx="711200" cy="2094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9103496" y="7270597"/>
              <a:ext cx="901397" cy="661889"/>
              <a:chOff x="0" y="0"/>
              <a:chExt cx="812800" cy="596833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59683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96833">
                    <a:moveTo>
                      <a:pt x="812800" y="298416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393633"/>
                    </a:lnTo>
                    <a:lnTo>
                      <a:pt x="406400" y="393633"/>
                    </a:lnTo>
                    <a:lnTo>
                      <a:pt x="406400" y="596833"/>
                    </a:lnTo>
                    <a:lnTo>
                      <a:pt x="812800" y="298416"/>
                    </a:lnTo>
                    <a:close/>
                  </a:path>
                </a:pathLst>
              </a:custGeom>
              <a:solidFill>
                <a:srgbClr val="153E59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184150"/>
                <a:ext cx="711200" cy="2094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</p:grpSp>
      <p:grpSp>
        <p:nvGrpSpPr>
          <p:cNvPr id="48" name="Group 3">
            <a:extLst>
              <a:ext uri="{FF2B5EF4-FFF2-40B4-BE49-F238E27FC236}">
                <a16:creationId xmlns:a16="http://schemas.microsoft.com/office/drawing/2014/main" id="{38BADA70-0F35-5EC1-3A55-25C2DE06F1FB}"/>
              </a:ext>
            </a:extLst>
          </p:cNvPr>
          <p:cNvGrpSpPr/>
          <p:nvPr/>
        </p:nvGrpSpPr>
        <p:grpSpPr>
          <a:xfrm>
            <a:off x="-10579476" y="-4229100"/>
            <a:ext cx="13045364" cy="13045364"/>
            <a:chOff x="0" y="0"/>
            <a:chExt cx="6350000" cy="6350000"/>
          </a:xfrm>
          <a:solidFill>
            <a:schemeClr val="accent1">
              <a:alpha val="25000"/>
            </a:schemeClr>
          </a:solidFill>
        </p:grpSpPr>
        <p:sp>
          <p:nvSpPr>
            <p:cNvPr id="49" name="Freeform 4">
              <a:extLst>
                <a:ext uri="{FF2B5EF4-FFF2-40B4-BE49-F238E27FC236}">
                  <a16:creationId xmlns:a16="http://schemas.microsoft.com/office/drawing/2014/main" id="{17EB69FD-43B0-1651-6FCD-4088A5FD0B19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339146-2A15-0AA1-6E2A-A01D4C81DF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3">
            <a:extLst>
              <a:ext uri="{FF2B5EF4-FFF2-40B4-BE49-F238E27FC236}">
                <a16:creationId xmlns:a16="http://schemas.microsoft.com/office/drawing/2014/main" id="{A3D7B05E-D215-B661-5079-E457C594077F}"/>
              </a:ext>
            </a:extLst>
          </p:cNvPr>
          <p:cNvGrpSpPr/>
          <p:nvPr/>
        </p:nvGrpSpPr>
        <p:grpSpPr>
          <a:xfrm>
            <a:off x="-10579476" y="-4229100"/>
            <a:ext cx="13045364" cy="13045364"/>
            <a:chOff x="0" y="0"/>
            <a:chExt cx="6350000" cy="6350000"/>
          </a:xfrm>
          <a:solidFill>
            <a:schemeClr val="accent1">
              <a:alpha val="25000"/>
            </a:schemeClr>
          </a:solidFill>
        </p:grpSpPr>
        <p:sp>
          <p:nvSpPr>
            <p:cNvPr id="65" name="Freeform 4">
              <a:extLst>
                <a:ext uri="{FF2B5EF4-FFF2-40B4-BE49-F238E27FC236}">
                  <a16:creationId xmlns:a16="http://schemas.microsoft.com/office/drawing/2014/main" id="{5D6D2D4D-9022-4A70-E81B-3E788DD8EFB6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">
            <a:extLst>
              <a:ext uri="{FF2B5EF4-FFF2-40B4-BE49-F238E27FC236}">
                <a16:creationId xmlns:a16="http://schemas.microsoft.com/office/drawing/2014/main" id="{F975A08C-B484-84F9-07AD-15C379DF7367}"/>
              </a:ext>
            </a:extLst>
          </p:cNvPr>
          <p:cNvGrpSpPr/>
          <p:nvPr/>
        </p:nvGrpSpPr>
        <p:grpSpPr>
          <a:xfrm>
            <a:off x="9764069" y="2171700"/>
            <a:ext cx="13045364" cy="13045364"/>
            <a:chOff x="0" y="0"/>
            <a:chExt cx="6350000" cy="6350000"/>
          </a:xfrm>
          <a:solidFill>
            <a:schemeClr val="accent1"/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F032921-88E8-966D-F07C-BA5D90A001DF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1E29AF15-A768-525E-ED68-D9F8FAC03508}"/>
              </a:ext>
            </a:extLst>
          </p:cNvPr>
          <p:cNvSpPr txBox="1"/>
          <p:nvPr/>
        </p:nvSpPr>
        <p:spPr>
          <a:xfrm>
            <a:off x="2746627" y="862672"/>
            <a:ext cx="12794746" cy="486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96"/>
              </a:lnSpc>
            </a:pPr>
            <a:r>
              <a:rPr lang="en-US" sz="4200" b="1" spc="-126">
                <a:solidFill>
                  <a:schemeClr val="accent1">
                    <a:lumMod val="60000"/>
                    <a:lumOff val="40000"/>
                  </a:schemeClr>
                </a:solidFill>
                <a:latin typeface="Siemens Sans" panose="02020500000000000000" pitchFamily="18" charset="0"/>
                <a:ea typeface="Aileron Ultra-Bold"/>
                <a:cs typeface="Aileron Ultra-Bold"/>
                <a:sym typeface="Aileron Ultra-Bold"/>
              </a:rPr>
              <a:t>PRODUKTION VON MASCHINENTEILEN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6C8FA48-5CA8-A5D5-BF3D-92D5DB7CB5DE}"/>
              </a:ext>
            </a:extLst>
          </p:cNvPr>
          <p:cNvSpPr txBox="1"/>
          <p:nvPr/>
        </p:nvSpPr>
        <p:spPr>
          <a:xfrm>
            <a:off x="6015914" y="260643"/>
            <a:ext cx="6256172" cy="41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4"/>
              </a:lnSpc>
            </a:pPr>
            <a:r>
              <a:rPr lang="en-US" sz="2424" b="1">
                <a:solidFill>
                  <a:schemeClr val="accent1">
                    <a:lumMod val="60000"/>
                    <a:lumOff val="40000"/>
                  </a:schemeClr>
                </a:solidFill>
                <a:latin typeface="Siemens Sans" panose="02020500000000000000" pitchFamily="18" charset="0"/>
                <a:ea typeface="IBM Plex Sans Bold"/>
                <a:cs typeface="IBM Plex Sans Bold"/>
                <a:sym typeface="IBM Plex Sans Bold"/>
              </a:rPr>
              <a:t>FABRIKHALLE MÜLLER GMBH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20F663F3-E412-5A3A-C3D9-F9D3BC3AD6CE}"/>
              </a:ext>
            </a:extLst>
          </p:cNvPr>
          <p:cNvGrpSpPr/>
          <p:nvPr/>
        </p:nvGrpSpPr>
        <p:grpSpPr>
          <a:xfrm>
            <a:off x="3559407" y="1816829"/>
            <a:ext cx="11169187" cy="7441471"/>
            <a:chOff x="0" y="-1"/>
            <a:chExt cx="14892249" cy="992196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B8D0249-9DA3-E61D-6A36-000BFCA32091}"/>
                </a:ext>
              </a:extLst>
            </p:cNvPr>
            <p:cNvSpPr/>
            <p:nvPr/>
          </p:nvSpPr>
          <p:spPr>
            <a:xfrm>
              <a:off x="0" y="-1"/>
              <a:ext cx="14892249" cy="9921960"/>
            </a:xfrm>
            <a:custGeom>
              <a:avLst/>
              <a:gdLst/>
              <a:ahLst/>
              <a:cxnLst/>
              <a:rect l="l" t="t" r="r" b="b"/>
              <a:pathLst>
                <a:path w="14892249" h="9921961">
                  <a:moveTo>
                    <a:pt x="0" y="0"/>
                  </a:moveTo>
                  <a:lnTo>
                    <a:pt x="14892249" y="0"/>
                  </a:lnTo>
                  <a:lnTo>
                    <a:pt x="14892249" y="9921961"/>
                  </a:lnTo>
                  <a:lnTo>
                    <a:pt x="0" y="99219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597AB864-32FE-6E9C-FC38-7E5C1CDD2879}"/>
                </a:ext>
              </a:extLst>
            </p:cNvPr>
            <p:cNvGrpSpPr/>
            <p:nvPr/>
          </p:nvGrpSpPr>
          <p:grpSpPr>
            <a:xfrm>
              <a:off x="1357002" y="928046"/>
              <a:ext cx="4314390" cy="1180824"/>
              <a:chOff x="0" y="0"/>
              <a:chExt cx="852225" cy="233249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6BFB3101-9C52-044A-0D66-EAEF148A7BAC}"/>
                  </a:ext>
                </a:extLst>
              </p:cNvPr>
              <p:cNvSpPr/>
              <p:nvPr/>
            </p:nvSpPr>
            <p:spPr>
              <a:xfrm>
                <a:off x="0" y="0"/>
                <a:ext cx="852225" cy="233249"/>
              </a:xfrm>
              <a:custGeom>
                <a:avLst/>
                <a:gdLst/>
                <a:ahLst/>
                <a:cxnLst/>
                <a:rect l="l" t="t" r="r" b="b"/>
                <a:pathLst>
                  <a:path w="852225" h="233249">
                    <a:moveTo>
                      <a:pt x="0" y="0"/>
                    </a:moveTo>
                    <a:lnTo>
                      <a:pt x="852225" y="0"/>
                    </a:lnTo>
                    <a:lnTo>
                      <a:pt x="852225" y="233249"/>
                    </a:lnTo>
                    <a:lnTo>
                      <a:pt x="0" y="23324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TextBox 11">
                <a:extLst>
                  <a:ext uri="{FF2B5EF4-FFF2-40B4-BE49-F238E27FC236}">
                    <a16:creationId xmlns:a16="http://schemas.microsoft.com/office/drawing/2014/main" id="{6FE1EBDC-D903-9EC6-F0B6-38C50F07ACF2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52225" cy="2618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r>
                  <a:rPr lang="en-US" sz="2600" b="1">
                    <a:solidFill>
                      <a:schemeClr val="tx2"/>
                    </a:solidFill>
                    <a:latin typeface="Siemens Sans" panose="02020500000000000000" pitchFamily="18" charset="0"/>
                    <a:ea typeface="Aileron Bold"/>
                    <a:cs typeface="Aileron Bold"/>
                    <a:sym typeface="Aileron Bold"/>
                  </a:rPr>
                  <a:t>Produktion</a:t>
                </a:r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9F7F8AB6-A6FA-B9D5-0C48-A1FE71B79050}"/>
                </a:ext>
              </a:extLst>
            </p:cNvPr>
            <p:cNvGrpSpPr/>
            <p:nvPr/>
          </p:nvGrpSpPr>
          <p:grpSpPr>
            <a:xfrm>
              <a:off x="5512088" y="928046"/>
              <a:ext cx="4314390" cy="1180824"/>
              <a:chOff x="0" y="0"/>
              <a:chExt cx="852225" cy="233249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B7470B07-914D-F152-F44C-F76872134695}"/>
                  </a:ext>
                </a:extLst>
              </p:cNvPr>
              <p:cNvSpPr/>
              <p:nvPr/>
            </p:nvSpPr>
            <p:spPr>
              <a:xfrm>
                <a:off x="0" y="0"/>
                <a:ext cx="852225" cy="233249"/>
              </a:xfrm>
              <a:custGeom>
                <a:avLst/>
                <a:gdLst/>
                <a:ahLst/>
                <a:cxnLst/>
                <a:rect l="l" t="t" r="r" b="b"/>
                <a:pathLst>
                  <a:path w="852225" h="233249">
                    <a:moveTo>
                      <a:pt x="0" y="0"/>
                    </a:moveTo>
                    <a:lnTo>
                      <a:pt x="852225" y="0"/>
                    </a:lnTo>
                    <a:lnTo>
                      <a:pt x="852225" y="233249"/>
                    </a:lnTo>
                    <a:lnTo>
                      <a:pt x="0" y="23324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6BB81E86-6E4B-7524-8777-F921CBDA2623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52225" cy="2618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r>
                  <a:rPr lang="en-US" sz="2600" b="1">
                    <a:solidFill>
                      <a:schemeClr val="tx2"/>
                    </a:solidFill>
                    <a:latin typeface="Siemens Sans" panose="02020500000000000000" pitchFamily="18" charset="0"/>
                    <a:ea typeface="Aileron Bold"/>
                    <a:cs typeface="Aileron Bold"/>
                    <a:sym typeface="Aileron Bold"/>
                  </a:rPr>
                  <a:t>Qualitätskontrolle</a:t>
                </a:r>
              </a:p>
            </p:txBody>
          </p:sp>
        </p:grpSp>
        <p:grpSp>
          <p:nvGrpSpPr>
            <p:cNvPr id="15" name="Group 15">
              <a:extLst>
                <a:ext uri="{FF2B5EF4-FFF2-40B4-BE49-F238E27FC236}">
                  <a16:creationId xmlns:a16="http://schemas.microsoft.com/office/drawing/2014/main" id="{7FB13176-D609-BC03-B079-F1F553D40170}"/>
                </a:ext>
              </a:extLst>
            </p:cNvPr>
            <p:cNvGrpSpPr/>
            <p:nvPr/>
          </p:nvGrpSpPr>
          <p:grpSpPr>
            <a:xfrm>
              <a:off x="9643095" y="928046"/>
              <a:ext cx="3947623" cy="1180824"/>
              <a:chOff x="0" y="0"/>
              <a:chExt cx="779777" cy="233249"/>
            </a:xfrm>
          </p:grpSpPr>
          <p:sp>
            <p:nvSpPr>
              <p:cNvPr id="16" name="Freeform 16">
                <a:extLst>
                  <a:ext uri="{FF2B5EF4-FFF2-40B4-BE49-F238E27FC236}">
                    <a16:creationId xmlns:a16="http://schemas.microsoft.com/office/drawing/2014/main" id="{78408396-B3D4-A492-C59C-685F301D6B20}"/>
                  </a:ext>
                </a:extLst>
              </p:cNvPr>
              <p:cNvSpPr/>
              <p:nvPr/>
            </p:nvSpPr>
            <p:spPr>
              <a:xfrm>
                <a:off x="0" y="0"/>
                <a:ext cx="779777" cy="233249"/>
              </a:xfrm>
              <a:custGeom>
                <a:avLst/>
                <a:gdLst/>
                <a:ahLst/>
                <a:cxnLst/>
                <a:rect l="l" t="t" r="r" b="b"/>
                <a:pathLst>
                  <a:path w="779777" h="233249">
                    <a:moveTo>
                      <a:pt x="0" y="0"/>
                    </a:moveTo>
                    <a:lnTo>
                      <a:pt x="779777" y="0"/>
                    </a:lnTo>
                    <a:lnTo>
                      <a:pt x="779777" y="233249"/>
                    </a:lnTo>
                    <a:lnTo>
                      <a:pt x="0" y="233249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>
                  <a:solidFill>
                    <a:schemeClr val="tx2"/>
                  </a:solidFill>
                  <a:latin typeface="Siemens Sans" panose="02020500000000000000" pitchFamily="18" charset="0"/>
                </a:endParaRPr>
              </a:p>
            </p:txBody>
          </p:sp>
          <p:sp>
            <p:nvSpPr>
              <p:cNvPr id="17" name="TextBox 17">
                <a:extLst>
                  <a:ext uri="{FF2B5EF4-FFF2-40B4-BE49-F238E27FC236}">
                    <a16:creationId xmlns:a16="http://schemas.microsoft.com/office/drawing/2014/main" id="{5A4EB2B3-C4F5-7AD9-87AA-A56661267C8F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779777" cy="2618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r>
                  <a:rPr lang="en-US" sz="2600" b="1" err="1">
                    <a:solidFill>
                      <a:schemeClr val="tx2"/>
                    </a:solidFill>
                    <a:latin typeface="Siemens Sans" panose="02020500000000000000" pitchFamily="18" charset="0"/>
                    <a:ea typeface="Aileron Bold"/>
                    <a:cs typeface="Aileron Bold"/>
                    <a:sym typeface="Aileron Bold"/>
                  </a:rPr>
                  <a:t>Verpackung</a:t>
                </a:r>
                <a:endParaRPr lang="en-US" sz="2600" b="1">
                  <a:solidFill>
                    <a:schemeClr val="tx2"/>
                  </a:solidFill>
                  <a:latin typeface="Siemens Sans" panose="02020500000000000000" pitchFamily="18" charset="0"/>
                  <a:ea typeface="Aileron Bold"/>
                  <a:cs typeface="Aileron Bold"/>
                  <a:sym typeface="Aileron Bold"/>
                </a:endParaRPr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1716B2BB-6FCE-C9D7-CFE7-1BF345D87C78}"/>
                </a:ext>
              </a:extLst>
            </p:cNvPr>
            <p:cNvGrpSpPr/>
            <p:nvPr/>
          </p:nvGrpSpPr>
          <p:grpSpPr>
            <a:xfrm>
              <a:off x="9459711" y="5741780"/>
              <a:ext cx="4314390" cy="918060"/>
              <a:chOff x="0" y="0"/>
              <a:chExt cx="852225" cy="181345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9B23BCD2-AF55-956B-C419-2506FF7B10E0}"/>
                  </a:ext>
                </a:extLst>
              </p:cNvPr>
              <p:cNvSpPr/>
              <p:nvPr/>
            </p:nvSpPr>
            <p:spPr>
              <a:xfrm>
                <a:off x="0" y="0"/>
                <a:ext cx="852225" cy="181345"/>
              </a:xfrm>
              <a:custGeom>
                <a:avLst/>
                <a:gdLst/>
                <a:ahLst/>
                <a:cxnLst/>
                <a:rect l="l" t="t" r="r" b="b"/>
                <a:pathLst>
                  <a:path w="852225" h="181345">
                    <a:moveTo>
                      <a:pt x="0" y="0"/>
                    </a:moveTo>
                    <a:lnTo>
                      <a:pt x="852225" y="0"/>
                    </a:lnTo>
                    <a:lnTo>
                      <a:pt x="852225" y="181345"/>
                    </a:lnTo>
                    <a:lnTo>
                      <a:pt x="0" y="1813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38234AC1-2D1F-43E4-8F67-2B6A5F0DFEC3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52225" cy="2099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r>
                  <a:rPr lang="en-US" sz="2600" b="1">
                    <a:solidFill>
                      <a:schemeClr val="tx2"/>
                    </a:solidFill>
                    <a:latin typeface="Siemens Sans" panose="02020500000000000000" pitchFamily="18" charset="0"/>
                    <a:ea typeface="Aileron Bold"/>
                    <a:cs typeface="Aileron Bold"/>
                    <a:sym typeface="Aileron Bold"/>
                  </a:rPr>
                  <a:t>Versand</a:t>
                </a:r>
              </a:p>
            </p:txBody>
          </p:sp>
        </p:grp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0E0DE6AF-39A5-CBE4-AB5A-89F890913370}"/>
                </a:ext>
              </a:extLst>
            </p:cNvPr>
            <p:cNvGrpSpPr/>
            <p:nvPr/>
          </p:nvGrpSpPr>
          <p:grpSpPr>
            <a:xfrm>
              <a:off x="1357002" y="5282750"/>
              <a:ext cx="4314390" cy="918060"/>
              <a:chOff x="0" y="0"/>
              <a:chExt cx="852225" cy="181345"/>
            </a:xfrm>
          </p:grpSpPr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7CB18128-91C6-881A-46EF-A30134D87A84}"/>
                  </a:ext>
                </a:extLst>
              </p:cNvPr>
              <p:cNvSpPr/>
              <p:nvPr/>
            </p:nvSpPr>
            <p:spPr>
              <a:xfrm>
                <a:off x="0" y="0"/>
                <a:ext cx="852225" cy="181345"/>
              </a:xfrm>
              <a:custGeom>
                <a:avLst/>
                <a:gdLst/>
                <a:ahLst/>
                <a:cxnLst/>
                <a:rect l="l" t="t" r="r" b="b"/>
                <a:pathLst>
                  <a:path w="852225" h="181345">
                    <a:moveTo>
                      <a:pt x="0" y="0"/>
                    </a:moveTo>
                    <a:lnTo>
                      <a:pt x="852225" y="0"/>
                    </a:lnTo>
                    <a:lnTo>
                      <a:pt x="852225" y="181345"/>
                    </a:lnTo>
                    <a:lnTo>
                      <a:pt x="0" y="1813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" name="TextBox 23">
                <a:extLst>
                  <a:ext uri="{FF2B5EF4-FFF2-40B4-BE49-F238E27FC236}">
                    <a16:creationId xmlns:a16="http://schemas.microsoft.com/office/drawing/2014/main" id="{285FA954-7928-7D5B-1258-4151F95362BF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52225" cy="2099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r>
                  <a:rPr lang="en-US" sz="2600" b="1">
                    <a:solidFill>
                      <a:schemeClr val="tx2"/>
                    </a:solidFill>
                    <a:latin typeface="Siemens Sans" panose="02020500000000000000" pitchFamily="18" charset="0"/>
                    <a:ea typeface="Aileron Bold"/>
                    <a:cs typeface="Aileron Bold"/>
                    <a:sym typeface="Aileron Bold"/>
                  </a:rPr>
                  <a:t>Lager</a:t>
                </a:r>
              </a:p>
            </p:txBody>
          </p:sp>
        </p:grpSp>
        <p:grpSp>
          <p:nvGrpSpPr>
            <p:cNvPr id="24" name="Group 24">
              <a:extLst>
                <a:ext uri="{FF2B5EF4-FFF2-40B4-BE49-F238E27FC236}">
                  <a16:creationId xmlns:a16="http://schemas.microsoft.com/office/drawing/2014/main" id="{02884090-D7F2-DF57-ACA6-8D4415467DF9}"/>
                </a:ext>
              </a:extLst>
            </p:cNvPr>
            <p:cNvGrpSpPr/>
            <p:nvPr/>
          </p:nvGrpSpPr>
          <p:grpSpPr>
            <a:xfrm>
              <a:off x="5512088" y="5741780"/>
              <a:ext cx="4314390" cy="918060"/>
              <a:chOff x="0" y="0"/>
              <a:chExt cx="852225" cy="181345"/>
            </a:xfrm>
          </p:grpSpPr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4D3C9CE8-B992-E177-4178-38AD1CD7D947}"/>
                  </a:ext>
                </a:extLst>
              </p:cNvPr>
              <p:cNvSpPr/>
              <p:nvPr/>
            </p:nvSpPr>
            <p:spPr>
              <a:xfrm>
                <a:off x="0" y="0"/>
                <a:ext cx="852225" cy="181345"/>
              </a:xfrm>
              <a:custGeom>
                <a:avLst/>
                <a:gdLst/>
                <a:ahLst/>
                <a:cxnLst/>
                <a:rect l="l" t="t" r="r" b="b"/>
                <a:pathLst>
                  <a:path w="852225" h="181345">
                    <a:moveTo>
                      <a:pt x="0" y="0"/>
                    </a:moveTo>
                    <a:lnTo>
                      <a:pt x="852225" y="0"/>
                    </a:lnTo>
                    <a:lnTo>
                      <a:pt x="852225" y="181345"/>
                    </a:lnTo>
                    <a:lnTo>
                      <a:pt x="0" y="181345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id="{8888244A-DEA2-5640-4F3A-D35300489158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52225" cy="20992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r>
                  <a:rPr lang="en-US" sz="2600" b="1">
                    <a:solidFill>
                      <a:schemeClr val="tx2"/>
                    </a:solidFill>
                    <a:latin typeface="Siemens Sans" panose="02020500000000000000" pitchFamily="18" charset="0"/>
                    <a:ea typeface="Aileron Bold"/>
                    <a:cs typeface="Aileron Bold"/>
                    <a:sym typeface="Aileron Bold"/>
                  </a:rPr>
                  <a:t>Versand</a:t>
                </a:r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C5403F6C-D0C3-F3B7-93E8-FDBE626BAE7A}"/>
                </a:ext>
              </a:extLst>
            </p:cNvPr>
            <p:cNvGrpSpPr/>
            <p:nvPr/>
          </p:nvGrpSpPr>
          <p:grpSpPr>
            <a:xfrm>
              <a:off x="5388724" y="3301365"/>
              <a:ext cx="901397" cy="661889"/>
              <a:chOff x="0" y="0"/>
              <a:chExt cx="812800" cy="596833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79F09DD3-1C59-4035-0113-06339F3E7C3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59683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96833">
                    <a:moveTo>
                      <a:pt x="812800" y="298416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393633"/>
                    </a:lnTo>
                    <a:lnTo>
                      <a:pt x="406400" y="393633"/>
                    </a:lnTo>
                    <a:lnTo>
                      <a:pt x="406400" y="596833"/>
                    </a:lnTo>
                    <a:lnTo>
                      <a:pt x="812800" y="298416"/>
                    </a:lnTo>
                    <a:close/>
                  </a:path>
                </a:pathLst>
              </a:custGeom>
              <a:solidFill>
                <a:srgbClr val="153E59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4515E42D-B851-FB92-3CA4-5EBB1263256F}"/>
                  </a:ext>
                </a:extLst>
              </p:cNvPr>
              <p:cNvSpPr txBox="1"/>
              <p:nvPr/>
            </p:nvSpPr>
            <p:spPr>
              <a:xfrm>
                <a:off x="0" y="184150"/>
                <a:ext cx="711200" cy="2094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0AAAC651-BD89-D365-A2EB-F23CD45DCF50}"/>
                </a:ext>
              </a:extLst>
            </p:cNvPr>
            <p:cNvGrpSpPr/>
            <p:nvPr/>
          </p:nvGrpSpPr>
          <p:grpSpPr>
            <a:xfrm>
              <a:off x="9009012" y="3301365"/>
              <a:ext cx="901397" cy="661889"/>
              <a:chOff x="0" y="0"/>
              <a:chExt cx="812800" cy="596833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DDFF406E-8F19-37AF-CB31-F3678799A2C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59683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96833">
                    <a:moveTo>
                      <a:pt x="812800" y="298416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393633"/>
                    </a:lnTo>
                    <a:lnTo>
                      <a:pt x="406400" y="393633"/>
                    </a:lnTo>
                    <a:lnTo>
                      <a:pt x="406400" y="596833"/>
                    </a:lnTo>
                    <a:lnTo>
                      <a:pt x="812800" y="298416"/>
                    </a:lnTo>
                    <a:close/>
                  </a:path>
                </a:pathLst>
              </a:custGeom>
              <a:solidFill>
                <a:srgbClr val="153E59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TextBox 32">
                <a:extLst>
                  <a:ext uri="{FF2B5EF4-FFF2-40B4-BE49-F238E27FC236}">
                    <a16:creationId xmlns:a16="http://schemas.microsoft.com/office/drawing/2014/main" id="{D3AE2C29-8906-FB31-40DF-698DDA2C5F0B}"/>
                  </a:ext>
                </a:extLst>
              </p:cNvPr>
              <p:cNvSpPr txBox="1"/>
              <p:nvPr/>
            </p:nvSpPr>
            <p:spPr>
              <a:xfrm>
                <a:off x="0" y="184150"/>
                <a:ext cx="711200" cy="2094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grpSp>
          <p:nvGrpSpPr>
            <p:cNvPr id="33" name="Group 33">
              <a:extLst>
                <a:ext uri="{FF2B5EF4-FFF2-40B4-BE49-F238E27FC236}">
                  <a16:creationId xmlns:a16="http://schemas.microsoft.com/office/drawing/2014/main" id="{EE4B4E32-7BDB-D665-494F-DDC7182DFC7B}"/>
                </a:ext>
              </a:extLst>
            </p:cNvPr>
            <p:cNvGrpSpPr/>
            <p:nvPr/>
          </p:nvGrpSpPr>
          <p:grpSpPr>
            <a:xfrm rot="5400000">
              <a:off x="11069180" y="4901005"/>
              <a:ext cx="901397" cy="661889"/>
              <a:chOff x="0" y="0"/>
              <a:chExt cx="812800" cy="596833"/>
            </a:xfrm>
          </p:grpSpPr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BE3D8908-14D0-6F82-A929-15C0511E069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59683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96833">
                    <a:moveTo>
                      <a:pt x="812800" y="298416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393633"/>
                    </a:lnTo>
                    <a:lnTo>
                      <a:pt x="406400" y="393633"/>
                    </a:lnTo>
                    <a:lnTo>
                      <a:pt x="406400" y="596833"/>
                    </a:lnTo>
                    <a:lnTo>
                      <a:pt x="812800" y="298416"/>
                    </a:lnTo>
                    <a:close/>
                  </a:path>
                </a:pathLst>
              </a:custGeom>
              <a:solidFill>
                <a:srgbClr val="153E59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" name="TextBox 35">
                <a:extLst>
                  <a:ext uri="{FF2B5EF4-FFF2-40B4-BE49-F238E27FC236}">
                    <a16:creationId xmlns:a16="http://schemas.microsoft.com/office/drawing/2014/main" id="{C100F9CC-0664-93A4-B350-B04DED11C105}"/>
                  </a:ext>
                </a:extLst>
              </p:cNvPr>
              <p:cNvSpPr txBox="1"/>
              <p:nvPr/>
            </p:nvSpPr>
            <p:spPr>
              <a:xfrm>
                <a:off x="0" y="184150"/>
                <a:ext cx="711200" cy="2094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D88B1CAB-172B-467D-9292-F92BC7A228F6}"/>
                </a:ext>
              </a:extLst>
            </p:cNvPr>
            <p:cNvGrpSpPr/>
            <p:nvPr/>
          </p:nvGrpSpPr>
          <p:grpSpPr>
            <a:xfrm rot="-10800000">
              <a:off x="5284193" y="7270597"/>
              <a:ext cx="901397" cy="661889"/>
              <a:chOff x="0" y="0"/>
              <a:chExt cx="812800" cy="596833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EFA3D025-44DF-9477-F805-8BCF2B88BB5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59683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96833">
                    <a:moveTo>
                      <a:pt x="812800" y="298416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393633"/>
                    </a:lnTo>
                    <a:lnTo>
                      <a:pt x="406400" y="393633"/>
                    </a:lnTo>
                    <a:lnTo>
                      <a:pt x="406400" y="596833"/>
                    </a:lnTo>
                    <a:lnTo>
                      <a:pt x="812800" y="298416"/>
                    </a:lnTo>
                    <a:close/>
                  </a:path>
                </a:pathLst>
              </a:custGeom>
              <a:solidFill>
                <a:srgbClr val="153E59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DBA55126-26F0-C149-1542-949386AE8FBF}"/>
                  </a:ext>
                </a:extLst>
              </p:cNvPr>
              <p:cNvSpPr txBox="1"/>
              <p:nvPr/>
            </p:nvSpPr>
            <p:spPr>
              <a:xfrm>
                <a:off x="0" y="184150"/>
                <a:ext cx="711200" cy="2094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grpSp>
          <p:nvGrpSpPr>
            <p:cNvPr id="39" name="Group 39">
              <a:extLst>
                <a:ext uri="{FF2B5EF4-FFF2-40B4-BE49-F238E27FC236}">
                  <a16:creationId xmlns:a16="http://schemas.microsoft.com/office/drawing/2014/main" id="{74E3EB88-B6F0-392C-2DF2-D3CF93C1862A}"/>
                </a:ext>
              </a:extLst>
            </p:cNvPr>
            <p:cNvGrpSpPr/>
            <p:nvPr/>
          </p:nvGrpSpPr>
          <p:grpSpPr>
            <a:xfrm>
              <a:off x="8825249" y="7353475"/>
              <a:ext cx="1268925" cy="496132"/>
              <a:chOff x="0" y="0"/>
              <a:chExt cx="250652" cy="98001"/>
            </a:xfrm>
          </p:grpSpPr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F78C771F-08E8-07D7-9A11-C77D3390B435}"/>
                  </a:ext>
                </a:extLst>
              </p:cNvPr>
              <p:cNvSpPr/>
              <p:nvPr/>
            </p:nvSpPr>
            <p:spPr>
              <a:xfrm>
                <a:off x="0" y="0"/>
                <a:ext cx="250652" cy="98001"/>
              </a:xfrm>
              <a:custGeom>
                <a:avLst/>
                <a:gdLst/>
                <a:ahLst/>
                <a:cxnLst/>
                <a:rect l="l" t="t" r="r" b="b"/>
                <a:pathLst>
                  <a:path w="250652" h="98001">
                    <a:moveTo>
                      <a:pt x="0" y="0"/>
                    </a:moveTo>
                    <a:lnTo>
                      <a:pt x="250652" y="0"/>
                    </a:lnTo>
                    <a:lnTo>
                      <a:pt x="250652" y="98001"/>
                    </a:lnTo>
                    <a:lnTo>
                      <a:pt x="0" y="9800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1" name="TextBox 41">
                <a:extLst>
                  <a:ext uri="{FF2B5EF4-FFF2-40B4-BE49-F238E27FC236}">
                    <a16:creationId xmlns:a16="http://schemas.microsoft.com/office/drawing/2014/main" id="{EBF81169-5664-0CA4-7671-114F430628C9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250652" cy="11705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545AAA6E-9F9A-B1BF-8D9D-AF2434C94DE0}"/>
                </a:ext>
              </a:extLst>
            </p:cNvPr>
            <p:cNvGrpSpPr/>
            <p:nvPr/>
          </p:nvGrpSpPr>
          <p:grpSpPr>
            <a:xfrm rot="-10800000">
              <a:off x="8652797" y="7270597"/>
              <a:ext cx="901397" cy="661889"/>
              <a:chOff x="0" y="0"/>
              <a:chExt cx="812800" cy="596833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CA490121-97A8-1769-A5E0-565B6A9FC96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59683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96833">
                    <a:moveTo>
                      <a:pt x="812800" y="298416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393633"/>
                    </a:lnTo>
                    <a:lnTo>
                      <a:pt x="406400" y="393633"/>
                    </a:lnTo>
                    <a:lnTo>
                      <a:pt x="406400" y="596833"/>
                    </a:lnTo>
                    <a:lnTo>
                      <a:pt x="812800" y="298416"/>
                    </a:lnTo>
                    <a:close/>
                  </a:path>
                </a:pathLst>
              </a:custGeom>
              <a:solidFill>
                <a:srgbClr val="153E59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FF57A232-3695-DDB0-22A8-6D6CE3060B28}"/>
                  </a:ext>
                </a:extLst>
              </p:cNvPr>
              <p:cNvSpPr txBox="1"/>
              <p:nvPr/>
            </p:nvSpPr>
            <p:spPr>
              <a:xfrm>
                <a:off x="0" y="184150"/>
                <a:ext cx="711200" cy="2094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  <p:grpSp>
          <p:nvGrpSpPr>
            <p:cNvPr id="45" name="Group 45">
              <a:extLst>
                <a:ext uri="{FF2B5EF4-FFF2-40B4-BE49-F238E27FC236}">
                  <a16:creationId xmlns:a16="http://schemas.microsoft.com/office/drawing/2014/main" id="{6EE221F8-90EB-3986-8E4E-14C48A836009}"/>
                </a:ext>
              </a:extLst>
            </p:cNvPr>
            <p:cNvGrpSpPr/>
            <p:nvPr/>
          </p:nvGrpSpPr>
          <p:grpSpPr>
            <a:xfrm>
              <a:off x="9103496" y="7270597"/>
              <a:ext cx="901397" cy="661889"/>
              <a:chOff x="0" y="0"/>
              <a:chExt cx="812800" cy="596833"/>
            </a:xfrm>
          </p:grpSpPr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115FE211-453D-A97A-C62F-A60E0D47FE8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596833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96833">
                    <a:moveTo>
                      <a:pt x="812800" y="298416"/>
                    </a:moveTo>
                    <a:lnTo>
                      <a:pt x="406400" y="0"/>
                    </a:lnTo>
                    <a:lnTo>
                      <a:pt x="406400" y="203200"/>
                    </a:lnTo>
                    <a:lnTo>
                      <a:pt x="0" y="203200"/>
                    </a:lnTo>
                    <a:lnTo>
                      <a:pt x="0" y="393633"/>
                    </a:lnTo>
                    <a:lnTo>
                      <a:pt x="406400" y="393633"/>
                    </a:lnTo>
                    <a:lnTo>
                      <a:pt x="406400" y="596833"/>
                    </a:lnTo>
                    <a:lnTo>
                      <a:pt x="812800" y="298416"/>
                    </a:lnTo>
                    <a:close/>
                  </a:path>
                </a:pathLst>
              </a:custGeom>
              <a:solidFill>
                <a:srgbClr val="153E59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" name="TextBox 47">
                <a:extLst>
                  <a:ext uri="{FF2B5EF4-FFF2-40B4-BE49-F238E27FC236}">
                    <a16:creationId xmlns:a16="http://schemas.microsoft.com/office/drawing/2014/main" id="{0A5281ED-297A-BCD1-F90E-C81784EEA0D0}"/>
                  </a:ext>
                </a:extLst>
              </p:cNvPr>
              <p:cNvSpPr txBox="1"/>
              <p:nvPr/>
            </p:nvSpPr>
            <p:spPr>
              <a:xfrm>
                <a:off x="0" y="184150"/>
                <a:ext cx="711200" cy="2094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80"/>
                  </a:lnSpc>
                </a:pPr>
                <a:endParaRPr/>
              </a:p>
            </p:txBody>
          </p:sp>
        </p:grpSp>
      </p:grpSp>
      <p:grpSp>
        <p:nvGrpSpPr>
          <p:cNvPr id="49" name="Group 53">
            <a:extLst>
              <a:ext uri="{FF2B5EF4-FFF2-40B4-BE49-F238E27FC236}">
                <a16:creationId xmlns:a16="http://schemas.microsoft.com/office/drawing/2014/main" id="{6447F599-A494-84FA-078D-83A278919D99}"/>
              </a:ext>
            </a:extLst>
          </p:cNvPr>
          <p:cNvGrpSpPr/>
          <p:nvPr/>
        </p:nvGrpSpPr>
        <p:grpSpPr>
          <a:xfrm>
            <a:off x="15227759" y="3457296"/>
            <a:ext cx="2960717" cy="1014730"/>
            <a:chOff x="0" y="0"/>
            <a:chExt cx="779777" cy="267254"/>
          </a:xfrm>
        </p:grpSpPr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57921F46-838A-DAC7-C5A0-9E5AB0FFE2BE}"/>
                </a:ext>
              </a:extLst>
            </p:cNvPr>
            <p:cNvSpPr/>
            <p:nvPr/>
          </p:nvSpPr>
          <p:spPr>
            <a:xfrm>
              <a:off x="0" y="0"/>
              <a:ext cx="779777" cy="267254"/>
            </a:xfrm>
            <a:custGeom>
              <a:avLst/>
              <a:gdLst/>
              <a:ahLst/>
              <a:cxnLst/>
              <a:rect l="l" t="t" r="r" b="b"/>
              <a:pathLst>
                <a:path w="779777" h="267254">
                  <a:moveTo>
                    <a:pt x="0" y="0"/>
                  </a:moveTo>
                  <a:lnTo>
                    <a:pt x="779777" y="0"/>
                  </a:lnTo>
                  <a:lnTo>
                    <a:pt x="779777" y="267254"/>
                  </a:lnTo>
                  <a:lnTo>
                    <a:pt x="0" y="26725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TextBox 55">
              <a:extLst>
                <a:ext uri="{FF2B5EF4-FFF2-40B4-BE49-F238E27FC236}">
                  <a16:creationId xmlns:a16="http://schemas.microsoft.com/office/drawing/2014/main" id="{58EBA51B-4837-1E83-1C85-4C3EB80AC8B6}"/>
                </a:ext>
              </a:extLst>
            </p:cNvPr>
            <p:cNvSpPr txBox="1"/>
            <p:nvPr/>
          </p:nvSpPr>
          <p:spPr>
            <a:xfrm>
              <a:off x="0" y="-19050"/>
              <a:ext cx="779777" cy="286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0"/>
                </a:lnSpc>
              </a:pPr>
              <a:r>
                <a:rPr lang="en-US" sz="1900" b="1" err="1">
                  <a:solidFill>
                    <a:schemeClr val="bg1"/>
                  </a:solidFill>
                  <a:latin typeface="Siemens Sans" panose="02020500000000000000" pitchFamily="18" charset="0"/>
                  <a:ea typeface="Aileron Bold"/>
                  <a:cs typeface="Aileron Bold"/>
                  <a:sym typeface="Aileron Bold"/>
                </a:rPr>
                <a:t>Überwachung</a:t>
              </a:r>
              <a:r>
                <a:rPr lang="en-US" sz="1900" b="1">
                  <a:solidFill>
                    <a:schemeClr val="bg1"/>
                  </a:solidFill>
                  <a:latin typeface="Siemens Sans" panose="02020500000000000000" pitchFamily="18" charset="0"/>
                  <a:ea typeface="Aileron Bold"/>
                  <a:cs typeface="Aileron Bold"/>
                  <a:sym typeface="Aileron Bold"/>
                </a:rPr>
                <a:t> </a:t>
              </a:r>
              <a:r>
                <a:rPr lang="en-US" sz="1900" b="1" err="1">
                  <a:solidFill>
                    <a:schemeClr val="bg1"/>
                  </a:solidFill>
                  <a:latin typeface="Siemens Sans" panose="02020500000000000000" pitchFamily="18" charset="0"/>
                  <a:ea typeface="Aileron Bold"/>
                  <a:cs typeface="Aileron Bold"/>
                  <a:sym typeface="Aileron Bold"/>
                </a:rPr>
                <a:t>mittels</a:t>
              </a:r>
              <a:r>
                <a:rPr lang="en-US" sz="1900" b="1">
                  <a:solidFill>
                    <a:schemeClr val="bg1"/>
                  </a:solidFill>
                  <a:latin typeface="Siemens Sans" panose="02020500000000000000" pitchFamily="18" charset="0"/>
                  <a:ea typeface="Aileron Bold"/>
                  <a:cs typeface="Aileron Bold"/>
                  <a:sym typeface="Aileron Bold"/>
                </a:rPr>
                <a:t> </a:t>
              </a:r>
              <a:r>
                <a:rPr lang="en-US" sz="1900" b="1" err="1">
                  <a:solidFill>
                    <a:schemeClr val="bg1"/>
                  </a:solidFill>
                  <a:latin typeface="Siemens Sans" panose="02020500000000000000" pitchFamily="18" charset="0"/>
                  <a:ea typeface="Aileron Bold"/>
                  <a:cs typeface="Aileron Bold"/>
                  <a:sym typeface="Aileron Bold"/>
                </a:rPr>
                <a:t>Sensoren</a:t>
              </a:r>
              <a:r>
                <a:rPr lang="en-US" sz="1900" b="1">
                  <a:solidFill>
                    <a:schemeClr val="bg1"/>
                  </a:solidFill>
                  <a:latin typeface="Siemens Sans" panose="02020500000000000000" pitchFamily="18" charset="0"/>
                  <a:ea typeface="Aileron Bold"/>
                  <a:cs typeface="Aileron Bold"/>
                  <a:sym typeface="Aileron Bold"/>
                </a:rPr>
                <a:t> in </a:t>
              </a:r>
              <a:r>
                <a:rPr lang="en-US" sz="1900" b="1" err="1">
                  <a:solidFill>
                    <a:schemeClr val="bg1"/>
                  </a:solidFill>
                  <a:latin typeface="Siemens Sans" panose="02020500000000000000" pitchFamily="18" charset="0"/>
                  <a:ea typeface="Aileron Bold"/>
                  <a:cs typeface="Aileron Bold"/>
                  <a:sym typeface="Aileron Bold"/>
                </a:rPr>
                <a:t>allen</a:t>
              </a:r>
              <a:r>
                <a:rPr lang="en-US" sz="1900" b="1">
                  <a:solidFill>
                    <a:schemeClr val="bg1"/>
                  </a:solidFill>
                  <a:latin typeface="Siemens Sans" panose="02020500000000000000" pitchFamily="18" charset="0"/>
                  <a:ea typeface="Aileron Bold"/>
                  <a:cs typeface="Aileron Bold"/>
                  <a:sym typeface="Aileron Bold"/>
                </a:rPr>
                <a:t> </a:t>
              </a:r>
              <a:r>
                <a:rPr lang="en-US" sz="1900" b="1" err="1">
                  <a:solidFill>
                    <a:schemeClr val="bg1"/>
                  </a:solidFill>
                  <a:latin typeface="Siemens Sans" panose="02020500000000000000" pitchFamily="18" charset="0"/>
                  <a:ea typeface="Aileron Bold"/>
                  <a:cs typeface="Aileron Bold"/>
                  <a:sym typeface="Aileron Bold"/>
                </a:rPr>
                <a:t>Produktionsschritten</a:t>
              </a:r>
              <a:endParaRPr lang="en-US" sz="1900" b="1">
                <a:solidFill>
                  <a:schemeClr val="bg1"/>
                </a:solidFill>
                <a:latin typeface="Siemens Sans" panose="02020500000000000000" pitchFamily="18" charset="0"/>
                <a:ea typeface="Aileron Bold"/>
                <a:cs typeface="Aileron Bold"/>
                <a:sym typeface="Aileron Bold"/>
              </a:endParaRPr>
            </a:p>
          </p:txBody>
        </p:sp>
      </p:grpSp>
      <p:grpSp>
        <p:nvGrpSpPr>
          <p:cNvPr id="52" name="Group 56">
            <a:extLst>
              <a:ext uri="{FF2B5EF4-FFF2-40B4-BE49-F238E27FC236}">
                <a16:creationId xmlns:a16="http://schemas.microsoft.com/office/drawing/2014/main" id="{023E77F7-B090-07EE-5009-515BFB9CFF7D}"/>
              </a:ext>
            </a:extLst>
          </p:cNvPr>
          <p:cNvGrpSpPr/>
          <p:nvPr/>
        </p:nvGrpSpPr>
        <p:grpSpPr>
          <a:xfrm>
            <a:off x="14728593" y="3656579"/>
            <a:ext cx="725915" cy="616164"/>
            <a:chOff x="0" y="0"/>
            <a:chExt cx="812800" cy="689913"/>
          </a:xfrm>
        </p:grpSpPr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A0C64104-4246-2631-8388-E194B92A5428}"/>
                </a:ext>
              </a:extLst>
            </p:cNvPr>
            <p:cNvSpPr/>
            <p:nvPr/>
          </p:nvSpPr>
          <p:spPr>
            <a:xfrm>
              <a:off x="0" y="0"/>
              <a:ext cx="812800" cy="689913"/>
            </a:xfrm>
            <a:custGeom>
              <a:avLst/>
              <a:gdLst/>
              <a:ahLst/>
              <a:cxnLst/>
              <a:rect l="l" t="t" r="r" b="b"/>
              <a:pathLst>
                <a:path w="812800" h="689913">
                  <a:moveTo>
                    <a:pt x="812800" y="344956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486713"/>
                  </a:lnTo>
                  <a:lnTo>
                    <a:pt x="406400" y="486713"/>
                  </a:lnTo>
                  <a:lnTo>
                    <a:pt x="406400" y="689913"/>
                  </a:lnTo>
                  <a:lnTo>
                    <a:pt x="812800" y="344956"/>
                  </a:lnTo>
                  <a:close/>
                </a:path>
              </a:pathLst>
            </a:custGeom>
            <a:solidFill>
              <a:srgbClr val="153E59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TextBox 58">
              <a:extLst>
                <a:ext uri="{FF2B5EF4-FFF2-40B4-BE49-F238E27FC236}">
                  <a16:creationId xmlns:a16="http://schemas.microsoft.com/office/drawing/2014/main" id="{37028181-2CE1-73D1-1D00-CA61995BC099}"/>
                </a:ext>
              </a:extLst>
            </p:cNvPr>
            <p:cNvSpPr txBox="1"/>
            <p:nvPr/>
          </p:nvSpPr>
          <p:spPr>
            <a:xfrm>
              <a:off x="0" y="184150"/>
              <a:ext cx="711200" cy="30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0"/>
                </a:lnSpc>
              </a:pPr>
              <a:endParaRPr/>
            </a:p>
          </p:txBody>
        </p:sp>
      </p:grpSp>
      <p:grpSp>
        <p:nvGrpSpPr>
          <p:cNvPr id="55" name="Group 61">
            <a:extLst>
              <a:ext uri="{FF2B5EF4-FFF2-40B4-BE49-F238E27FC236}">
                <a16:creationId xmlns:a16="http://schemas.microsoft.com/office/drawing/2014/main" id="{5455172B-16DE-FE6B-52B8-4A3AB1DE7A18}"/>
              </a:ext>
            </a:extLst>
          </p:cNvPr>
          <p:cNvGrpSpPr/>
          <p:nvPr/>
        </p:nvGrpSpPr>
        <p:grpSpPr>
          <a:xfrm rot="5400000">
            <a:off x="16345160" y="4526901"/>
            <a:ext cx="725915" cy="616164"/>
            <a:chOff x="0" y="0"/>
            <a:chExt cx="812800" cy="689913"/>
          </a:xfrm>
        </p:grpSpPr>
        <p:sp>
          <p:nvSpPr>
            <p:cNvPr id="56" name="Freeform 62">
              <a:extLst>
                <a:ext uri="{FF2B5EF4-FFF2-40B4-BE49-F238E27FC236}">
                  <a16:creationId xmlns:a16="http://schemas.microsoft.com/office/drawing/2014/main" id="{8A8811DE-18B0-0222-FB52-C72704734593}"/>
                </a:ext>
              </a:extLst>
            </p:cNvPr>
            <p:cNvSpPr/>
            <p:nvPr/>
          </p:nvSpPr>
          <p:spPr>
            <a:xfrm>
              <a:off x="0" y="0"/>
              <a:ext cx="812800" cy="689913"/>
            </a:xfrm>
            <a:custGeom>
              <a:avLst/>
              <a:gdLst/>
              <a:ahLst/>
              <a:cxnLst/>
              <a:rect l="l" t="t" r="r" b="b"/>
              <a:pathLst>
                <a:path w="812800" h="689913">
                  <a:moveTo>
                    <a:pt x="812800" y="344956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486713"/>
                  </a:lnTo>
                  <a:lnTo>
                    <a:pt x="406400" y="486713"/>
                  </a:lnTo>
                  <a:lnTo>
                    <a:pt x="406400" y="689913"/>
                  </a:lnTo>
                  <a:lnTo>
                    <a:pt x="812800" y="344956"/>
                  </a:lnTo>
                  <a:close/>
                </a:path>
              </a:pathLst>
            </a:custGeom>
            <a:solidFill>
              <a:srgbClr val="153E59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TextBox 63">
              <a:extLst>
                <a:ext uri="{FF2B5EF4-FFF2-40B4-BE49-F238E27FC236}">
                  <a16:creationId xmlns:a16="http://schemas.microsoft.com/office/drawing/2014/main" id="{11C88E34-F101-B136-A9DF-DE08EE153F22}"/>
                </a:ext>
              </a:extLst>
            </p:cNvPr>
            <p:cNvSpPr txBox="1"/>
            <p:nvPr/>
          </p:nvSpPr>
          <p:spPr>
            <a:xfrm>
              <a:off x="0" y="184150"/>
              <a:ext cx="711200" cy="30256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80"/>
                </a:lnSpc>
              </a:pPr>
              <a:endParaRPr/>
            </a:p>
          </p:txBody>
        </p:sp>
      </p:grpSp>
      <p:sp>
        <p:nvSpPr>
          <p:cNvPr id="60" name="Freeform 5">
            <a:extLst>
              <a:ext uri="{FF2B5EF4-FFF2-40B4-BE49-F238E27FC236}">
                <a16:creationId xmlns:a16="http://schemas.microsoft.com/office/drawing/2014/main" id="{583120E1-68DF-69D6-0040-74428132D3AE}"/>
              </a:ext>
            </a:extLst>
          </p:cNvPr>
          <p:cNvSpPr/>
          <p:nvPr/>
        </p:nvSpPr>
        <p:spPr>
          <a:xfrm>
            <a:off x="15541373" y="6047864"/>
            <a:ext cx="2333489" cy="1917704"/>
          </a:xfrm>
          <a:custGeom>
            <a:avLst/>
            <a:gdLst/>
            <a:ahLst/>
            <a:cxnLst/>
            <a:rect l="l" t="t" r="r" b="b"/>
            <a:pathLst>
              <a:path w="2333489" h="1917704">
                <a:moveTo>
                  <a:pt x="0" y="0"/>
                </a:moveTo>
                <a:lnTo>
                  <a:pt x="2333489" y="0"/>
                </a:lnTo>
                <a:lnTo>
                  <a:pt x="2333489" y="1917704"/>
                </a:lnTo>
                <a:lnTo>
                  <a:pt x="0" y="19177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1" name="Group 64">
            <a:extLst>
              <a:ext uri="{FF2B5EF4-FFF2-40B4-BE49-F238E27FC236}">
                <a16:creationId xmlns:a16="http://schemas.microsoft.com/office/drawing/2014/main" id="{89847A0C-601D-1E43-E265-4082977ECA7E}"/>
              </a:ext>
            </a:extLst>
          </p:cNvPr>
          <p:cNvGrpSpPr/>
          <p:nvPr/>
        </p:nvGrpSpPr>
        <p:grpSpPr>
          <a:xfrm>
            <a:off x="15227759" y="8224383"/>
            <a:ext cx="2960717" cy="885618"/>
            <a:chOff x="0" y="0"/>
            <a:chExt cx="779777" cy="233249"/>
          </a:xfrm>
        </p:grpSpPr>
        <p:sp>
          <p:nvSpPr>
            <p:cNvPr id="62" name="Freeform 65">
              <a:extLst>
                <a:ext uri="{FF2B5EF4-FFF2-40B4-BE49-F238E27FC236}">
                  <a16:creationId xmlns:a16="http://schemas.microsoft.com/office/drawing/2014/main" id="{F630197D-1B77-226F-114C-B6BA1B352546}"/>
                </a:ext>
              </a:extLst>
            </p:cNvPr>
            <p:cNvSpPr/>
            <p:nvPr/>
          </p:nvSpPr>
          <p:spPr>
            <a:xfrm>
              <a:off x="0" y="0"/>
              <a:ext cx="779777" cy="233249"/>
            </a:xfrm>
            <a:custGeom>
              <a:avLst/>
              <a:gdLst/>
              <a:ahLst/>
              <a:cxnLst/>
              <a:rect l="l" t="t" r="r" b="b"/>
              <a:pathLst>
                <a:path w="779777" h="233249">
                  <a:moveTo>
                    <a:pt x="0" y="0"/>
                  </a:moveTo>
                  <a:lnTo>
                    <a:pt x="779777" y="0"/>
                  </a:lnTo>
                  <a:lnTo>
                    <a:pt x="779777" y="233249"/>
                  </a:lnTo>
                  <a:lnTo>
                    <a:pt x="0" y="2332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TextBox 66">
              <a:extLst>
                <a:ext uri="{FF2B5EF4-FFF2-40B4-BE49-F238E27FC236}">
                  <a16:creationId xmlns:a16="http://schemas.microsoft.com/office/drawing/2014/main" id="{85A6E17D-5B7A-B578-A0B2-F3E7DAAA6395}"/>
                </a:ext>
              </a:extLst>
            </p:cNvPr>
            <p:cNvSpPr txBox="1"/>
            <p:nvPr/>
          </p:nvSpPr>
          <p:spPr>
            <a:xfrm>
              <a:off x="0" y="-19050"/>
              <a:ext cx="779777" cy="2522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70"/>
                </a:lnSpc>
              </a:pPr>
              <a:r>
                <a:rPr lang="en-US" sz="1900" b="1" err="1">
                  <a:solidFill>
                    <a:srgbClr val="FFFFFF"/>
                  </a:solidFill>
                  <a:latin typeface="Siemens Sans" panose="02020500000000000000" pitchFamily="18" charset="0"/>
                  <a:ea typeface="Aileron Bold"/>
                  <a:cs typeface="Aileron Bold"/>
                  <a:sym typeface="Aileron Bold"/>
                </a:rPr>
                <a:t>Sammlung</a:t>
              </a:r>
              <a:r>
                <a:rPr lang="en-US" sz="1900" b="1">
                  <a:solidFill>
                    <a:srgbClr val="FFFFFF"/>
                  </a:solidFill>
                  <a:latin typeface="Siemens Sans" panose="02020500000000000000" pitchFamily="18" charset="0"/>
                  <a:ea typeface="Aileron Bold"/>
                  <a:cs typeface="Aileron Bold"/>
                  <a:sym typeface="Aileron Bold"/>
                </a:rPr>
                <a:t> und </a:t>
              </a:r>
              <a:r>
                <a:rPr lang="en-US" sz="1900" b="1" err="1">
                  <a:solidFill>
                    <a:srgbClr val="FFFFFF"/>
                  </a:solidFill>
                  <a:latin typeface="Siemens Sans" panose="02020500000000000000" pitchFamily="18" charset="0"/>
                  <a:ea typeface="Aileron Bold"/>
                  <a:cs typeface="Aileron Bold"/>
                  <a:sym typeface="Aileron Bold"/>
                </a:rPr>
                <a:t>Auswertung</a:t>
              </a:r>
              <a:r>
                <a:rPr lang="en-US" sz="1900" b="1">
                  <a:solidFill>
                    <a:srgbClr val="FFFFFF"/>
                  </a:solidFill>
                  <a:latin typeface="Siemens Sans" panose="02020500000000000000" pitchFamily="18" charset="0"/>
                  <a:ea typeface="Aileron Bold"/>
                  <a:cs typeface="Aileron Bold"/>
                  <a:sym typeface="Aileron Bold"/>
                </a:rPr>
                <a:t> von Daten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158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916829" y="0"/>
            <a:ext cx="10628346" cy="102870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589324" y="612808"/>
            <a:ext cx="8124825" cy="8124793"/>
            <a:chOff x="0" y="0"/>
            <a:chExt cx="6350000" cy="63499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27162" y="5389007"/>
            <a:ext cx="4285185" cy="4285185"/>
            <a:chOff x="0" y="0"/>
            <a:chExt cx="6350000" cy="6350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3274535"/>
            <a:ext cx="6048739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70"/>
              </a:lnSpc>
              <a:spcBef>
                <a:spcPct val="0"/>
              </a:spcBef>
            </a:pPr>
            <a:r>
              <a:rPr lang="en-US" sz="8000" b="1">
                <a:solidFill>
                  <a:schemeClr val="tx2"/>
                </a:solidFill>
                <a:latin typeface="Siemens Sans Black" panose="02020A00000000000000" pitchFamily="18" charset="0"/>
                <a:ea typeface="Aileron Ultra-Bold"/>
                <a:cs typeface="Aileron Ultra-Bold"/>
                <a:sym typeface="Aileron Ultra-Bold"/>
              </a:rPr>
              <a:t>der </a:t>
            </a:r>
            <a:r>
              <a:rPr lang="en-US" sz="8000" b="1" err="1">
                <a:solidFill>
                  <a:schemeClr val="tx2"/>
                </a:solidFill>
                <a:latin typeface="Siemens Sans Black" panose="02020A00000000000000" pitchFamily="18" charset="0"/>
                <a:ea typeface="Aileron Ultra-Bold"/>
                <a:cs typeface="Aileron Ultra-Bold"/>
                <a:sym typeface="Aileron Ultra-Bold"/>
              </a:rPr>
              <a:t>Digitale</a:t>
            </a:r>
            <a:r>
              <a:rPr lang="en-US" sz="8000" b="1">
                <a:solidFill>
                  <a:schemeClr val="tx2"/>
                </a:solidFill>
                <a:latin typeface="Siemens Sans Black" panose="02020A00000000000000" pitchFamily="18" charset="0"/>
                <a:ea typeface="Aileron Ultra-Bold"/>
                <a:cs typeface="Aileron Ultra-Bold"/>
                <a:sym typeface="Aileron Ultra-Bold"/>
              </a:rPr>
              <a:t> Zwilling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235409"/>
            <a:ext cx="4193522" cy="687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0"/>
              </a:lnSpc>
            </a:pPr>
            <a:r>
              <a:rPr lang="en-US" sz="2100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  <a:hlinkClick r:id="rId3" tooltip="https://docs.google.com/spreadsheets/d/1DUF2isFWsqVSYhbaACYtbgcLi_YjDqpE3GLQIVgkKQg/edit#gid=698511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r>
              <a:rPr lang="en-US" sz="2100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s </a:t>
            </a:r>
            <a:r>
              <a:rPr lang="en-US" sz="2100" err="1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entsteht</a:t>
            </a:r>
            <a:r>
              <a:rPr lang="en-US" sz="2100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100" err="1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ein</a:t>
            </a:r>
            <a:r>
              <a:rPr lang="en-US" sz="2100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100" err="1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digitales</a:t>
            </a:r>
            <a:r>
              <a:rPr lang="en-US" sz="2100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100" err="1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Abbild</a:t>
            </a:r>
            <a:r>
              <a:rPr lang="en-US" sz="2100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 der </a:t>
            </a:r>
            <a:r>
              <a:rPr lang="en-US" sz="2100" err="1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Produktionsprozesse</a:t>
            </a:r>
            <a:r>
              <a:rPr lang="en-US" sz="2100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 und -</a:t>
            </a:r>
            <a:r>
              <a:rPr lang="en-US" sz="2100" err="1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abläufe</a:t>
            </a:r>
            <a:r>
              <a:rPr lang="en-US" sz="2100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045473" y="6580857"/>
            <a:ext cx="3248561" cy="1901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57"/>
              </a:lnSpc>
              <a:spcBef>
                <a:spcPct val="0"/>
              </a:spcBef>
            </a:pPr>
            <a:r>
              <a:rPr lang="en-US" sz="2275" dirty="0" err="1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Große</a:t>
            </a:r>
            <a:r>
              <a:rPr lang="en-US" sz="2275" dirty="0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275" dirty="0" err="1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Datenmengen</a:t>
            </a:r>
            <a:r>
              <a:rPr lang="en-US" sz="2275" dirty="0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275" dirty="0" err="1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helfen</a:t>
            </a:r>
            <a:r>
              <a:rPr lang="en-US" sz="2275" dirty="0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, </a:t>
            </a:r>
            <a:r>
              <a:rPr lang="en-US" sz="2275" dirty="0" err="1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Abläufe</a:t>
            </a:r>
            <a:r>
              <a:rPr lang="en-US" sz="2275" dirty="0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275" dirty="0" err="1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genau</a:t>
            </a:r>
            <a:r>
              <a:rPr lang="en-US" sz="2275" dirty="0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275" dirty="0" err="1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einzuschätzen</a:t>
            </a:r>
            <a:r>
              <a:rPr lang="en-US" sz="2275" dirty="0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 und </a:t>
            </a:r>
            <a:r>
              <a:rPr lang="en-US" sz="2275" dirty="0" err="1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Verbesserungspotenzial</a:t>
            </a:r>
            <a:r>
              <a:rPr lang="en-US" sz="2275" dirty="0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275" dirty="0" err="1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zu</a:t>
            </a:r>
            <a:r>
              <a:rPr lang="en-US" sz="2275" dirty="0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 </a:t>
            </a:r>
            <a:r>
              <a:rPr lang="en-US" sz="2275" dirty="0" err="1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analysieren</a:t>
            </a:r>
            <a:r>
              <a:rPr lang="en-US" sz="2275" dirty="0">
                <a:solidFill>
                  <a:schemeClr val="tx2"/>
                </a:solidFill>
                <a:latin typeface="Siemens Sans" panose="02020500000000000000" pitchFamily="18" charset="0"/>
                <a:ea typeface="IBM Plex Sans"/>
                <a:cs typeface="IBM Plex Sans"/>
                <a:sym typeface="IBM Plex Sans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D00DE-A0BE-6464-8B1D-7C1C7B8FB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50969F4C-79A8-C22D-2688-9FF23DEA0128}"/>
              </a:ext>
            </a:extLst>
          </p:cNvPr>
          <p:cNvSpPr/>
          <p:nvPr/>
        </p:nvSpPr>
        <p:spPr>
          <a:xfrm>
            <a:off x="7916829" y="0"/>
            <a:ext cx="10628346" cy="102870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endParaRPr lang="de-DE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DEBBD56-4352-44E0-7CB5-06B0F5E91FE7}"/>
              </a:ext>
            </a:extLst>
          </p:cNvPr>
          <p:cNvSpPr txBox="1"/>
          <p:nvPr/>
        </p:nvSpPr>
        <p:spPr>
          <a:xfrm>
            <a:off x="1043663" y="2869191"/>
            <a:ext cx="6048739" cy="4548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970"/>
              </a:lnSpc>
              <a:spcBef>
                <a:spcPct val="0"/>
              </a:spcBef>
            </a:pPr>
            <a:r>
              <a:rPr lang="en-US" sz="7475" b="1">
                <a:solidFill>
                  <a:schemeClr val="tx2"/>
                </a:solidFill>
                <a:latin typeface="Siemens Sans Black" panose="02020A00000000000000" pitchFamily="18" charset="0"/>
                <a:ea typeface="Aileron Ultra-Bold"/>
                <a:cs typeface="Aileron Ultra-Bold"/>
                <a:sym typeface="Aileron Ultra-Bold"/>
              </a:rPr>
              <a:t>Wie </a:t>
            </a:r>
            <a:r>
              <a:rPr lang="en-US" sz="7475" b="1" err="1">
                <a:solidFill>
                  <a:schemeClr val="tx2"/>
                </a:solidFill>
                <a:latin typeface="Siemens Sans Black" panose="02020A00000000000000" pitchFamily="18" charset="0"/>
                <a:ea typeface="Aileron Ultra-Bold"/>
                <a:cs typeface="Aileron Ultra-Bold"/>
                <a:sym typeface="Aileron Ultra-Bold"/>
              </a:rPr>
              <a:t>kann</a:t>
            </a:r>
            <a:r>
              <a:rPr lang="en-US" sz="7475" b="1">
                <a:solidFill>
                  <a:schemeClr val="tx2"/>
                </a:solidFill>
                <a:latin typeface="Siemens Sans Black" panose="02020A00000000000000" pitchFamily="18" charset="0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7475" b="1" err="1">
                <a:solidFill>
                  <a:schemeClr val="tx2"/>
                </a:solidFill>
                <a:latin typeface="Siemens Sans Black" panose="02020A00000000000000" pitchFamily="18" charset="0"/>
                <a:ea typeface="Aileron Ultra-Bold"/>
                <a:cs typeface="Aileron Ultra-Bold"/>
                <a:sym typeface="Aileron Ultra-Bold"/>
              </a:rPr>
              <a:t>ein</a:t>
            </a:r>
            <a:r>
              <a:rPr lang="en-US" sz="7475" b="1">
                <a:solidFill>
                  <a:schemeClr val="tx2"/>
                </a:solidFill>
                <a:latin typeface="Siemens Sans Black" panose="02020A00000000000000" pitchFamily="18" charset="0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7475" b="1" err="1">
                <a:solidFill>
                  <a:schemeClr val="tx2"/>
                </a:solidFill>
                <a:latin typeface="Siemens Sans Black" panose="02020A00000000000000" pitchFamily="18" charset="0"/>
                <a:ea typeface="Aileron Ultra-Bold"/>
                <a:cs typeface="Aileron Ultra-Bold"/>
                <a:sym typeface="Aileron Ultra-Bold"/>
              </a:rPr>
              <a:t>Digitaler</a:t>
            </a:r>
            <a:r>
              <a:rPr lang="en-US" sz="7475" b="1">
                <a:solidFill>
                  <a:schemeClr val="tx2"/>
                </a:solidFill>
                <a:latin typeface="Siemens Sans Black" panose="02020A00000000000000" pitchFamily="18" charset="0"/>
                <a:ea typeface="Aileron Ultra-Bold"/>
                <a:cs typeface="Aileron Ultra-Bold"/>
                <a:sym typeface="Aileron Ultra-Bold"/>
              </a:rPr>
              <a:t> Zwilling </a:t>
            </a:r>
            <a:r>
              <a:rPr lang="en-US" sz="7475" b="1" err="1">
                <a:solidFill>
                  <a:schemeClr val="tx2"/>
                </a:solidFill>
                <a:latin typeface="Siemens Sans Black" panose="02020A00000000000000" pitchFamily="18" charset="0"/>
                <a:ea typeface="Aileron Ultra-Bold"/>
                <a:cs typeface="Aileron Ultra-Bold"/>
                <a:sym typeface="Aileron Ultra-Bold"/>
              </a:rPr>
              <a:t>hier</a:t>
            </a:r>
            <a:r>
              <a:rPr lang="en-US" sz="7475" b="1">
                <a:solidFill>
                  <a:schemeClr val="tx2"/>
                </a:solidFill>
                <a:latin typeface="Siemens Sans Black" panose="02020A00000000000000" pitchFamily="18" charset="0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en-US" sz="7475" b="1" err="1">
                <a:solidFill>
                  <a:schemeClr val="tx2"/>
                </a:solidFill>
                <a:latin typeface="Siemens Sans Black" panose="02020A00000000000000" pitchFamily="18" charset="0"/>
                <a:ea typeface="Aileron Ultra-Bold"/>
                <a:cs typeface="Aileron Ultra-Bold"/>
                <a:sym typeface="Aileron Ultra-Bold"/>
              </a:rPr>
              <a:t>helfen</a:t>
            </a:r>
            <a:r>
              <a:rPr lang="en-US" sz="7475" b="1">
                <a:solidFill>
                  <a:schemeClr val="tx2"/>
                </a:solidFill>
                <a:latin typeface="Siemens Sans Black" panose="02020A00000000000000" pitchFamily="18" charset="0"/>
                <a:ea typeface="Aileron Ultra-Bold"/>
                <a:cs typeface="Aileron Ultra-Bold"/>
                <a:sym typeface="Aileron Ultra-Bold"/>
              </a:rPr>
              <a:t>?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85AB782-B545-9AEC-E98C-92FDCCE9E867}"/>
              </a:ext>
            </a:extLst>
          </p:cNvPr>
          <p:cNvSpPr txBox="1"/>
          <p:nvPr/>
        </p:nvSpPr>
        <p:spPr>
          <a:xfrm>
            <a:off x="9073899" y="1565596"/>
            <a:ext cx="8314205" cy="7155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3100" i="1">
                <a:solidFill>
                  <a:schemeClr val="bg1"/>
                </a:solidFill>
                <a:latin typeface="Siemens Sans" panose="02020500000000000000" pitchFamily="18" charset="0"/>
              </a:rPr>
              <a:t>Ein Automobilunternehmen möchte ein neues Elektroauto auf den Markt bringen. In der</a:t>
            </a:r>
            <a:r>
              <a:rPr lang="de-DE" sz="3100">
                <a:solidFill>
                  <a:schemeClr val="bg1"/>
                </a:solidFill>
                <a:latin typeface="Siemens Sans" panose="02020500000000000000" pitchFamily="18" charset="0"/>
              </a:rPr>
              <a:t> </a:t>
            </a:r>
            <a:r>
              <a:rPr lang="de-DE" sz="3100" i="1">
                <a:solidFill>
                  <a:schemeClr val="bg1"/>
                </a:solidFill>
                <a:latin typeface="Siemens Sans" panose="02020500000000000000" pitchFamily="18" charset="0"/>
              </a:rPr>
              <a:t>Testproduktion fällt jedoch auf, dass viele Bauteile fehlerhaft sind. Die Ausschussrate</a:t>
            </a:r>
            <a:r>
              <a:rPr lang="de-DE" sz="3100">
                <a:solidFill>
                  <a:schemeClr val="bg1"/>
                </a:solidFill>
                <a:latin typeface="Siemens Sans" panose="02020500000000000000" pitchFamily="18" charset="0"/>
              </a:rPr>
              <a:t> </a:t>
            </a:r>
            <a:r>
              <a:rPr lang="de-DE" sz="3100" i="1">
                <a:solidFill>
                  <a:schemeClr val="bg1"/>
                </a:solidFill>
                <a:latin typeface="Siemens Sans" panose="02020500000000000000" pitchFamily="18" charset="0"/>
              </a:rPr>
              <a:t>steigt und die Kosten gehen nach oben. Gleichzeitig treten weitere Schwierigkeiten auf:</a:t>
            </a:r>
          </a:p>
          <a:p>
            <a:endParaRPr lang="de-DE" sz="3100">
              <a:solidFill>
                <a:schemeClr val="bg1"/>
              </a:solidFill>
              <a:latin typeface="Siemens Sans" panose="02020500000000000000" pitchFamily="18" charset="0"/>
            </a:endParaRPr>
          </a:p>
          <a:p>
            <a:r>
              <a:rPr lang="de-DE" sz="3100" i="1">
                <a:solidFill>
                  <a:schemeClr val="bg1"/>
                </a:solidFill>
                <a:latin typeface="Siemens Sans" panose="02020500000000000000" pitchFamily="18" charset="0"/>
              </a:rPr>
              <a:t>Einige Sensoren der Produktionsmaschinen sind defekt, sodass wichtige Daten</a:t>
            </a:r>
            <a:endParaRPr lang="de-DE" sz="3100">
              <a:solidFill>
                <a:schemeClr val="bg1"/>
              </a:solidFill>
              <a:latin typeface="Siemens Sans" panose="02020500000000000000" pitchFamily="18" charset="0"/>
            </a:endParaRPr>
          </a:p>
          <a:p>
            <a:r>
              <a:rPr lang="de-DE" sz="3100" i="1">
                <a:solidFill>
                  <a:schemeClr val="bg1"/>
                </a:solidFill>
                <a:latin typeface="Siemens Sans" panose="02020500000000000000" pitchFamily="18" charset="0"/>
              </a:rPr>
              <a:t>unzuverlässig werden. Dadurch verzögert sich die gesamte Testproduktion, und die</a:t>
            </a:r>
            <a:endParaRPr lang="de-DE" sz="3100">
              <a:solidFill>
                <a:schemeClr val="bg1"/>
              </a:solidFill>
              <a:latin typeface="Siemens Sans" panose="02020500000000000000" pitchFamily="18" charset="0"/>
            </a:endParaRPr>
          </a:p>
          <a:p>
            <a:r>
              <a:rPr lang="de-DE" sz="3100" i="1">
                <a:solidFill>
                  <a:schemeClr val="bg1"/>
                </a:solidFill>
                <a:latin typeface="Siemens Sans" panose="02020500000000000000" pitchFamily="18" charset="0"/>
              </a:rPr>
              <a:t>Lieferzeiten verlängern sich. </a:t>
            </a:r>
          </a:p>
          <a:p>
            <a:r>
              <a:rPr lang="de-DE" sz="3100" i="1">
                <a:solidFill>
                  <a:schemeClr val="bg1"/>
                </a:solidFill>
                <a:latin typeface="Siemens Sans" panose="02020500000000000000" pitchFamily="18" charset="0"/>
              </a:rPr>
              <a:t>Außerdem sind die </a:t>
            </a:r>
            <a:r>
              <a:rPr lang="de-DE" sz="3100" i="1" err="1">
                <a:solidFill>
                  <a:schemeClr val="bg1"/>
                </a:solidFill>
                <a:latin typeface="Siemens Sans" panose="02020500000000000000" pitchFamily="18" charset="0"/>
              </a:rPr>
              <a:t>Manager:innen</a:t>
            </a:r>
            <a:r>
              <a:rPr lang="de-DE" sz="3100" i="1">
                <a:solidFill>
                  <a:schemeClr val="bg1"/>
                </a:solidFill>
                <a:latin typeface="Siemens Sans" panose="02020500000000000000" pitchFamily="18" charset="0"/>
              </a:rPr>
              <a:t> unsicher, ob das Auto</a:t>
            </a:r>
            <a:r>
              <a:rPr lang="de-DE" sz="3100">
                <a:solidFill>
                  <a:schemeClr val="bg1"/>
                </a:solidFill>
                <a:latin typeface="Siemens Sans" panose="02020500000000000000" pitchFamily="18" charset="0"/>
              </a:rPr>
              <a:t> </a:t>
            </a:r>
            <a:r>
              <a:rPr lang="de-DE" sz="3100" i="1">
                <a:solidFill>
                  <a:schemeClr val="bg1"/>
                </a:solidFill>
                <a:latin typeface="Siemens Sans" panose="02020500000000000000" pitchFamily="18" charset="0"/>
              </a:rPr>
              <a:t>im Hinblick auf Energieverbrauch und Nachhaltigkeit konkurrenzfähig genug ist.</a:t>
            </a:r>
            <a:endParaRPr lang="de-DE" sz="3100">
              <a:solidFill>
                <a:schemeClr val="bg1"/>
              </a:solidFill>
              <a:latin typeface="Siemens Sans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10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iemens">
      <a:dk1>
        <a:srgbClr val="000000"/>
      </a:dk1>
      <a:lt1>
        <a:sysClr val="window" lastClr="FFFFFF"/>
      </a:lt1>
      <a:dk2>
        <a:srgbClr val="000028"/>
      </a:dk2>
      <a:lt2>
        <a:srgbClr val="F3F3F0"/>
      </a:lt2>
      <a:accent1>
        <a:srgbClr val="009999"/>
      </a:accent1>
      <a:accent2>
        <a:srgbClr val="00D7A0"/>
      </a:accent2>
      <a:accent3>
        <a:srgbClr val="00BEDC"/>
      </a:accent3>
      <a:accent4>
        <a:srgbClr val="0087BE"/>
      </a:accent4>
      <a:accent5>
        <a:srgbClr val="00557C"/>
      </a:accent5>
      <a:accent6>
        <a:srgbClr val="000028"/>
      </a:accent6>
      <a:hlink>
        <a:srgbClr val="00FFB9"/>
      </a:hlink>
      <a:folHlink>
        <a:srgbClr val="00E6D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2aa5a6-1ca3-4252-89c4-2e5e1eec8c81" xsi:nil="true"/>
    <lcf76f155ced4ddcb4097134ff3c332f xmlns="a3f8ac64-bfb0-4014-95b3-94d2537ca33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DABA576D95B304C9845C77BCD02DC62" ma:contentTypeVersion="21" ma:contentTypeDescription="Ein neues Dokument erstellen." ma:contentTypeScope="" ma:versionID="85252afe594f6c29608896474a8356d3">
  <xsd:schema xmlns:xsd="http://www.w3.org/2001/XMLSchema" xmlns:xs="http://www.w3.org/2001/XMLSchema" xmlns:p="http://schemas.microsoft.com/office/2006/metadata/properties" xmlns:ns1="http://schemas.microsoft.com/sharepoint/v3" xmlns:ns2="a3f8ac64-bfb0-4014-95b3-94d2537ca33f" xmlns:ns3="8b2aa5a6-1ca3-4252-89c4-2e5e1eec8c81" targetNamespace="http://schemas.microsoft.com/office/2006/metadata/properties" ma:root="true" ma:fieldsID="be602c4729bff09a1c22e39fe0ee46b1" ns1:_="" ns2:_="" ns3:_="">
    <xsd:import namespace="http://schemas.microsoft.com/sharepoint/v3"/>
    <xsd:import namespace="a3f8ac64-bfb0-4014-95b3-94d2537ca33f"/>
    <xsd:import namespace="8b2aa5a6-1ca3-4252-89c4-2e5e1eec8c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8ac64-bfb0-4014-95b3-94d2537ca3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e63edab7-d5f1-4c02-989a-0e8ed7c6c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2aa5a6-1ca3-4252-89c4-2e5e1eec8c8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ad0ae0-1d90-40fb-9896-013ee2662206}" ma:internalName="TaxCatchAll" ma:showField="CatchAllData" ma:web="8b2aa5a6-1ca3-4252-89c4-2e5e1eec8c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8B9D2E-49B0-43B4-BF4C-0B7B48EADD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FF3E3B-3321-417D-A353-CC2C45B38613}">
  <ds:schemaRefs>
    <ds:schemaRef ds:uri="733d7424-4c21-4578-ba9a-1057e6ad4ecc"/>
    <ds:schemaRef ds:uri="e0876e0b-2564-4126-a943-de539fb3fb9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8b2aa5a6-1ca3-4252-89c4-2e5e1eec8c81"/>
    <ds:schemaRef ds:uri="a3f8ac64-bfb0-4014-95b3-94d2537ca33f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8A0AF1C5-44FE-4CE8-B0BD-ECA399E715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3f8ac64-bfb0-4014-95b3-94d2537ca33f"/>
    <ds:schemaRef ds:uri="8b2aa5a6-1ca3-4252-89c4-2e5e1eec8c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18afb5e-8ece-4a67-a48f-7be1bbeb7faf}" enabled="0" method="" siteId="{518afb5e-8ece-4a67-a48f-7be1bbeb7faf}" removed="1"/>
  <clbl:label id="{9d258917-277f-42cd-a3cd-14c4e9ee58bc}" enabled="1" method="Standard" siteId="{38ae3bcd-9579-4fd4-adda-b42e1495d55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Benutzerdefiniert</PresentationFormat>
  <Paragraphs>40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Siemens Sans Black</vt:lpstr>
      <vt:lpstr>Calibri</vt:lpstr>
      <vt:lpstr>Arial</vt:lpstr>
      <vt:lpstr>Siemens Sans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Gelb Fett gedruckt Formen Finanzbericht Finanzen Präsentation</dc:title>
  <cp:lastModifiedBy>Duschl, Daniela (P&amp;O SIR SPE BO OS TRM)</cp:lastModifiedBy>
  <cp:revision>1</cp:revision>
  <dcterms:created xsi:type="dcterms:W3CDTF">2006-08-16T00:00:00Z</dcterms:created>
  <dcterms:modified xsi:type="dcterms:W3CDTF">2025-11-07T10:36:54Z</dcterms:modified>
  <dc:identifier>DAGwhN05RRo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0x0101003DABA576D95B304C9845C77BCD02DC62</vt:lpwstr>
  </property>
  <property fmtid="{D5CDD505-2E9C-101B-9397-08002B2CF9AE}" pid="3" name="MediaServiceImageTags">
    <vt:lpwstr/>
  </property>
</Properties>
</file>