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sldIdLst>
    <p:sldId id="257" r:id="rId5"/>
    <p:sldId id="258" r:id="rId6"/>
  </p:sldIdLst>
  <p:sldSz cx="18288000" cy="10287000"/>
  <p:notesSz cx="6858000" cy="9144000"/>
  <p:embeddedFontLst>
    <p:embeddedFont>
      <p:font typeface="Anton" panose="020B0604020202020204" charset="0"/>
      <p:regular r:id="rId7"/>
    </p:embeddedFont>
    <p:embeddedFont>
      <p:font typeface="Montserrat Semi-Bold" panose="020B0604020202020204" charset="0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A02801C-B165-C9BD-8CD7-D0F6BF6F61AD}" name="Eva Wagner" initials="EW" userId="S::eva.wagner@didactic-innovations.de::e3b6473f-ff89-46d1-86cc-30cc750d352b" providerId="AD"/>
  <p188:author id="{59C52D2E-982D-DDCE-0BEC-CB5FAB834407}" name="Wagenhoefer, Diana (P&amp;O SIR SPE BO SMO)" initials="WS" userId="S::diana.wagenhoefer@siemens.com::f576caa1-eba9-43f7-a170-3254994d4308" providerId="AD"/>
  <p188:author id="{3DC8375E-169B-1BD5-2F33-7B50E6513099}" name="Hannappel, Magdalena (P&amp;O SIR SPE BO OS TRM)" initials="HT" userId="S::magdalena.hannappel@siemens.com::94728841-f38d-4b3a-b5b7-a76a0399a7cf" providerId="AD"/>
  <p188:author id="{7552EAD8-F5A1-F810-5135-033A4B36EC72}" name="Duschl, Daniela (P&amp;O SIR SPE BO OS TRM)" initials="DD" userId="S::daniela.duschl@siemens.com::8ad943f1-21f6-4a85-adfc-3e76b88c5f4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AF54658-F504-FC49-B419-7F6C66C36F1C}" v="2" dt="2026-09-28T13:02:02.97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288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17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6/11/relationships/changesInfo" Target="changesInfos/changesInfo1.xml"/><Relationship Id="rId10" Type="http://schemas.openxmlformats.org/officeDocument/2006/relationships/font" Target="fonts/font4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va Wagner" userId="e3b6473f-ff89-46d1-86cc-30cc750d352b" providerId="ADAL" clId="{9E75F5D8-2B41-5D1D-98D6-48E2A00E4347}"/>
    <pc:docChg chg="custSel modSld">
      <pc:chgData name="Eva Wagner" userId="e3b6473f-ff89-46d1-86cc-30cc750d352b" providerId="ADAL" clId="{9E75F5D8-2B41-5D1D-98D6-48E2A00E4347}" dt="2026-09-01T13:00:29.416" v="68" actId="14100"/>
      <pc:docMkLst>
        <pc:docMk/>
      </pc:docMkLst>
      <pc:sldChg chg="addSp delSp modSp mod modCm">
        <pc:chgData name="Eva Wagner" userId="e3b6473f-ff89-46d1-86cc-30cc750d352b" providerId="ADAL" clId="{9E75F5D8-2B41-5D1D-98D6-48E2A00E4347}" dt="2026-09-01T13:00:29.416" v="68" actId="14100"/>
        <pc:sldMkLst>
          <pc:docMk/>
          <pc:sldMk cId="0" sldId="257"/>
        </pc:sldMkLst>
        <pc:spChg chg="mod">
          <ac:chgData name="Eva Wagner" userId="e3b6473f-ff89-46d1-86cc-30cc750d352b" providerId="ADAL" clId="{9E75F5D8-2B41-5D1D-98D6-48E2A00E4347}" dt="2026-09-01T12:55:06.454" v="62" actId="692"/>
          <ac:spMkLst>
            <pc:docMk/>
            <pc:sldMk cId="0" sldId="257"/>
            <ac:spMk id="9" creationId="{00000000-0000-0000-0000-000000000000}"/>
          </ac:spMkLst>
        </pc:spChg>
        <pc:spChg chg="mod">
          <ac:chgData name="Eva Wagner" userId="e3b6473f-ff89-46d1-86cc-30cc750d352b" providerId="ADAL" clId="{9E75F5D8-2B41-5D1D-98D6-48E2A00E4347}" dt="2026-09-01T12:55:06.454" v="62" actId="692"/>
          <ac:spMkLst>
            <pc:docMk/>
            <pc:sldMk cId="0" sldId="257"/>
            <ac:spMk id="10" creationId="{00000000-0000-0000-0000-000000000000}"/>
          </ac:spMkLst>
        </pc:spChg>
        <pc:spChg chg="mod">
          <ac:chgData name="Eva Wagner" userId="e3b6473f-ff89-46d1-86cc-30cc750d352b" providerId="ADAL" clId="{9E75F5D8-2B41-5D1D-98D6-48E2A00E4347}" dt="2026-09-01T12:53:18.691" v="39" actId="20577"/>
          <ac:spMkLst>
            <pc:docMk/>
            <pc:sldMk cId="0" sldId="257"/>
            <ac:spMk id="22" creationId="{00000000-0000-0000-0000-000000000000}"/>
          </ac:spMkLst>
        </pc:spChg>
        <pc:spChg chg="add mod">
          <ac:chgData name="Eva Wagner" userId="e3b6473f-ff89-46d1-86cc-30cc750d352b" providerId="ADAL" clId="{9E75F5D8-2B41-5D1D-98D6-48E2A00E4347}" dt="2026-09-01T13:00:29.416" v="68" actId="14100"/>
          <ac:spMkLst>
            <pc:docMk/>
            <pc:sldMk cId="0" sldId="257"/>
            <ac:spMk id="35" creationId="{8BF31FB7-C7ED-E391-1D8F-7F19558D1B9E}"/>
          </ac:spMkLst>
        </pc:spChg>
        <pc:spChg chg="add mod">
          <ac:chgData name="Eva Wagner" userId="e3b6473f-ff89-46d1-86cc-30cc750d352b" providerId="ADAL" clId="{9E75F5D8-2B41-5D1D-98D6-48E2A00E4347}" dt="2026-09-01T13:00:22.434" v="67" actId="14100"/>
          <ac:spMkLst>
            <pc:docMk/>
            <pc:sldMk cId="0" sldId="257"/>
            <ac:spMk id="36" creationId="{A39815A4-76E5-09F0-1319-7D0E124EC209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Eva Wagner" userId="e3b6473f-ff89-46d1-86cc-30cc750d352b" providerId="ADAL" clId="{9E75F5D8-2B41-5D1D-98D6-48E2A00E4347}" dt="2026-09-01T12:53:18.691" v="39" actId="20577"/>
              <pc2:cmMkLst xmlns:pc2="http://schemas.microsoft.com/office/powerpoint/2019/9/main/command">
                <pc:docMk/>
                <pc:sldMk cId="0" sldId="257"/>
                <pc2:cmMk id="{ABCAE406-4BAF-4995-9E55-AD49BC15B218}"/>
              </pc2:cmMkLst>
            </pc226:cmChg>
          </p:ext>
        </pc:extLst>
      </pc:sldChg>
      <pc:sldChg chg="delSp modSp mod modCm">
        <pc:chgData name="Eva Wagner" userId="e3b6473f-ff89-46d1-86cc-30cc750d352b" providerId="ADAL" clId="{9E75F5D8-2B41-5D1D-98D6-48E2A00E4347}" dt="2026-09-01T12:54:31.747" v="61" actId="20577"/>
        <pc:sldMkLst>
          <pc:docMk/>
          <pc:sldMk cId="2055830474" sldId="258"/>
        </pc:sldMkLst>
        <pc:spChg chg="mod">
          <ac:chgData name="Eva Wagner" userId="e3b6473f-ff89-46d1-86cc-30cc750d352b" providerId="ADAL" clId="{9E75F5D8-2B41-5D1D-98D6-48E2A00E4347}" dt="2026-09-01T12:53:52.127" v="57" actId="20577"/>
          <ac:spMkLst>
            <pc:docMk/>
            <pc:sldMk cId="2055830474" sldId="258"/>
            <ac:spMk id="22" creationId="{5BF3651C-E2DD-4047-D9A5-9E76A0B108BA}"/>
          </ac:spMkLst>
        </pc:spChg>
        <pc:spChg chg="mod">
          <ac:chgData name="Eva Wagner" userId="e3b6473f-ff89-46d1-86cc-30cc750d352b" providerId="ADAL" clId="{9E75F5D8-2B41-5D1D-98D6-48E2A00E4347}" dt="2026-09-01T12:53:02.992" v="23" actId="20577"/>
          <ac:spMkLst>
            <pc:docMk/>
            <pc:sldMk cId="2055830474" sldId="258"/>
            <ac:spMk id="27" creationId="{37145F80-FAFB-7A24-E6D6-45A6A6D509FE}"/>
          </ac:spMkLst>
        </pc:spChg>
        <pc:spChg chg="mod">
          <ac:chgData name="Eva Wagner" userId="e3b6473f-ff89-46d1-86cc-30cc750d352b" providerId="ADAL" clId="{9E75F5D8-2B41-5D1D-98D6-48E2A00E4347}" dt="2026-09-01T12:54:16.400" v="59" actId="20577"/>
          <ac:spMkLst>
            <pc:docMk/>
            <pc:sldMk cId="2055830474" sldId="258"/>
            <ac:spMk id="30" creationId="{F3DCEBDA-4D89-A07F-C102-D5CFCBF054B2}"/>
          </ac:spMkLst>
        </pc:spChg>
        <pc:spChg chg="mod">
          <ac:chgData name="Eva Wagner" userId="e3b6473f-ff89-46d1-86cc-30cc750d352b" providerId="ADAL" clId="{9E75F5D8-2B41-5D1D-98D6-48E2A00E4347}" dt="2026-09-01T12:54:31.747" v="61" actId="20577"/>
          <ac:spMkLst>
            <pc:docMk/>
            <pc:sldMk cId="2055830474" sldId="258"/>
            <ac:spMk id="33" creationId="{2C558902-897F-AACF-193C-A9B307B79B6F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Eva Wagner" userId="e3b6473f-ff89-46d1-86cc-30cc750d352b" providerId="ADAL" clId="{9E75F5D8-2B41-5D1D-98D6-48E2A00E4347}" dt="2026-09-01T12:54:16.400" v="59" actId="20577"/>
              <pc2:cmMkLst xmlns:pc2="http://schemas.microsoft.com/office/powerpoint/2019/9/main/command">
                <pc:docMk/>
                <pc:sldMk cId="2055830474" sldId="258"/>
                <pc2:cmMk id="{AF2D7006-233D-4B76-9BBE-AEF24029B2CE}"/>
              </pc2:cmMkLst>
            </pc226:cmChg>
            <pc226:cmChg xmlns:pc226="http://schemas.microsoft.com/office/powerpoint/2022/06/main/command" chg="mod">
              <pc226:chgData name="Eva Wagner" userId="e3b6473f-ff89-46d1-86cc-30cc750d352b" providerId="ADAL" clId="{9E75F5D8-2B41-5D1D-98D6-48E2A00E4347}" dt="2026-09-01T12:53:52.127" v="57" actId="20577"/>
              <pc2:cmMkLst xmlns:pc2="http://schemas.microsoft.com/office/powerpoint/2019/9/main/command">
                <pc:docMk/>
                <pc:sldMk cId="2055830474" sldId="258"/>
                <pc2:cmMk id="{01E20DA2-DB65-4C21-AB5C-FA39A18ED4B3}"/>
              </pc2:cmMkLst>
            </pc226:cmChg>
            <pc226:cmChg xmlns:pc226="http://schemas.microsoft.com/office/powerpoint/2022/06/main/command" chg="mod">
              <pc226:chgData name="Eva Wagner" userId="e3b6473f-ff89-46d1-86cc-30cc750d352b" providerId="ADAL" clId="{9E75F5D8-2B41-5D1D-98D6-48E2A00E4347}" dt="2026-09-01T12:53:02.992" v="23" actId="20577"/>
              <pc2:cmMkLst xmlns:pc2="http://schemas.microsoft.com/office/powerpoint/2019/9/main/command">
                <pc:docMk/>
                <pc:sldMk cId="2055830474" sldId="258"/>
                <pc2:cmMk id="{08B171A8-9C54-40B9-90E7-8528A2C05AFD}"/>
              </pc2:cmMkLst>
            </pc226:cmChg>
          </p:ext>
        </pc:extLst>
      </pc:sldChg>
    </pc:docChg>
  </pc:docChgLst>
  <pc:docChgLst>
    <pc:chgData name="Duschl, Daniela (P&amp;O SIR SPE BO OS TRM)" userId="8ad943f1-21f6-4a85-adfc-3e76b88c5f4e" providerId="ADAL" clId="{35781C50-9C8D-468D-AA70-F2EFA8B1C131}"/>
    <pc:docChg chg="modSld">
      <pc:chgData name="Duschl, Daniela (P&amp;O SIR SPE BO OS TRM)" userId="8ad943f1-21f6-4a85-adfc-3e76b88c5f4e" providerId="ADAL" clId="{35781C50-9C8D-468D-AA70-F2EFA8B1C131}" dt="2026-09-21T11:17:17.020" v="21" actId="15"/>
      <pc:docMkLst>
        <pc:docMk/>
      </pc:docMkLst>
      <pc:sldChg chg="modSp mod modCm">
        <pc:chgData name="Duschl, Daniela (P&amp;O SIR SPE BO OS TRM)" userId="8ad943f1-21f6-4a85-adfc-3e76b88c5f4e" providerId="ADAL" clId="{35781C50-9C8D-468D-AA70-F2EFA8B1C131}" dt="2026-09-21T11:17:17.020" v="21" actId="15"/>
        <pc:sldMkLst>
          <pc:docMk/>
          <pc:sldMk cId="2055830474" sldId="258"/>
        </pc:sldMkLst>
        <pc:spChg chg="mod">
          <ac:chgData name="Duschl, Daniela (P&amp;O SIR SPE BO OS TRM)" userId="8ad943f1-21f6-4a85-adfc-3e76b88c5f4e" providerId="ADAL" clId="{35781C50-9C8D-468D-AA70-F2EFA8B1C131}" dt="2026-09-21T11:16:28.958" v="0" actId="108"/>
          <ac:spMkLst>
            <pc:docMk/>
            <pc:sldMk cId="2055830474" sldId="258"/>
            <ac:spMk id="27" creationId="{37145F80-FAFB-7A24-E6D6-45A6A6D509FE}"/>
          </ac:spMkLst>
        </pc:spChg>
        <pc:spChg chg="mod">
          <ac:chgData name="Duschl, Daniela (P&amp;O SIR SPE BO OS TRM)" userId="8ad943f1-21f6-4a85-adfc-3e76b88c5f4e" providerId="ADAL" clId="{35781C50-9C8D-468D-AA70-F2EFA8B1C131}" dt="2026-09-21T11:17:17.020" v="21" actId="15"/>
          <ac:spMkLst>
            <pc:docMk/>
            <pc:sldMk cId="2055830474" sldId="258"/>
            <ac:spMk id="30" creationId="{F3DCEBDA-4D89-A07F-C102-D5CFCBF054B2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Duschl, Daniela (P&amp;O SIR SPE BO OS TRM)" userId="8ad943f1-21f6-4a85-adfc-3e76b88c5f4e" providerId="ADAL" clId="{35781C50-9C8D-468D-AA70-F2EFA8B1C131}" dt="2026-09-21T11:17:14.592" v="20" actId="20577"/>
              <pc2:cmMkLst xmlns:pc2="http://schemas.microsoft.com/office/powerpoint/2019/9/main/command">
                <pc:docMk/>
                <pc:sldMk cId="2055830474" sldId="258"/>
                <pc2:cmMk id="{AF2D7006-233D-4B76-9BBE-AEF24029B2CE}"/>
              </pc2:cmMkLst>
            </pc226:cmChg>
          </p:ext>
        </pc:ext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8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1663534">
            <a:off x="14849906" y="-3253498"/>
            <a:ext cx="10681218" cy="8564395"/>
          </a:xfrm>
          <a:custGeom>
            <a:avLst/>
            <a:gdLst/>
            <a:ahLst/>
            <a:cxnLst/>
            <a:rect l="l" t="t" r="r" b="b"/>
            <a:pathLst>
              <a:path w="10681218" h="8564395">
                <a:moveTo>
                  <a:pt x="0" y="0"/>
                </a:moveTo>
                <a:lnTo>
                  <a:pt x="10681218" y="0"/>
                </a:lnTo>
                <a:lnTo>
                  <a:pt x="10681218" y="8564396"/>
                </a:lnTo>
                <a:lnTo>
                  <a:pt x="0" y="856439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3" name="Freeform 3"/>
          <p:cNvSpPr/>
          <p:nvPr/>
        </p:nvSpPr>
        <p:spPr>
          <a:xfrm>
            <a:off x="-7075967" y="3821920"/>
            <a:ext cx="10681218" cy="8564395"/>
          </a:xfrm>
          <a:custGeom>
            <a:avLst/>
            <a:gdLst/>
            <a:ahLst/>
            <a:cxnLst/>
            <a:rect l="l" t="t" r="r" b="b"/>
            <a:pathLst>
              <a:path w="10681218" h="8564395">
                <a:moveTo>
                  <a:pt x="0" y="0"/>
                </a:moveTo>
                <a:lnTo>
                  <a:pt x="10681219" y="0"/>
                </a:lnTo>
                <a:lnTo>
                  <a:pt x="10681219" y="8564395"/>
                </a:lnTo>
                <a:lnTo>
                  <a:pt x="0" y="856439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4" name="Freeform 4"/>
          <p:cNvSpPr/>
          <p:nvPr/>
        </p:nvSpPr>
        <p:spPr>
          <a:xfrm>
            <a:off x="7894374" y="2983109"/>
            <a:ext cx="2499252" cy="1677623"/>
          </a:xfrm>
          <a:custGeom>
            <a:avLst/>
            <a:gdLst/>
            <a:ahLst/>
            <a:cxnLst/>
            <a:rect l="l" t="t" r="r" b="b"/>
            <a:pathLst>
              <a:path w="2499252" h="1677623">
                <a:moveTo>
                  <a:pt x="0" y="0"/>
                </a:moveTo>
                <a:lnTo>
                  <a:pt x="2499252" y="0"/>
                </a:lnTo>
                <a:lnTo>
                  <a:pt x="2499252" y="1677623"/>
                </a:lnTo>
                <a:lnTo>
                  <a:pt x="0" y="167762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5" name="Freeform 5"/>
          <p:cNvSpPr/>
          <p:nvPr/>
        </p:nvSpPr>
        <p:spPr>
          <a:xfrm flipH="1">
            <a:off x="576044" y="1028699"/>
            <a:ext cx="1436893" cy="2331673"/>
          </a:xfrm>
          <a:custGeom>
            <a:avLst/>
            <a:gdLst/>
            <a:ahLst/>
            <a:cxnLst/>
            <a:rect l="l" t="t" r="r" b="b"/>
            <a:pathLst>
              <a:path w="1436893" h="2331673">
                <a:moveTo>
                  <a:pt x="1436893" y="0"/>
                </a:moveTo>
                <a:lnTo>
                  <a:pt x="0" y="0"/>
                </a:lnTo>
                <a:lnTo>
                  <a:pt x="0" y="2331673"/>
                </a:lnTo>
                <a:lnTo>
                  <a:pt x="1436893" y="2331673"/>
                </a:lnTo>
                <a:lnTo>
                  <a:pt x="1436893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6" name="Freeform 6"/>
          <p:cNvSpPr/>
          <p:nvPr/>
        </p:nvSpPr>
        <p:spPr>
          <a:xfrm>
            <a:off x="5902790" y="-4809"/>
            <a:ext cx="1377270" cy="1881517"/>
          </a:xfrm>
          <a:custGeom>
            <a:avLst/>
            <a:gdLst/>
            <a:ahLst/>
            <a:cxnLst/>
            <a:rect l="l" t="t" r="r" b="b"/>
            <a:pathLst>
              <a:path w="1377270" h="1881517">
                <a:moveTo>
                  <a:pt x="0" y="0"/>
                </a:moveTo>
                <a:lnTo>
                  <a:pt x="1377271" y="0"/>
                </a:lnTo>
                <a:lnTo>
                  <a:pt x="1377271" y="1881517"/>
                </a:lnTo>
                <a:lnTo>
                  <a:pt x="0" y="188151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8" name="Freeform 8"/>
          <p:cNvSpPr/>
          <p:nvPr/>
        </p:nvSpPr>
        <p:spPr>
          <a:xfrm>
            <a:off x="15503891" y="226419"/>
            <a:ext cx="1717281" cy="1999745"/>
          </a:xfrm>
          <a:custGeom>
            <a:avLst/>
            <a:gdLst/>
            <a:ahLst/>
            <a:cxnLst/>
            <a:rect l="l" t="t" r="r" b="b"/>
            <a:pathLst>
              <a:path w="1717281" h="1999745">
                <a:moveTo>
                  <a:pt x="0" y="0"/>
                </a:moveTo>
                <a:lnTo>
                  <a:pt x="1717281" y="0"/>
                </a:lnTo>
                <a:lnTo>
                  <a:pt x="1717281" y="1999745"/>
                </a:lnTo>
                <a:lnTo>
                  <a:pt x="0" y="199974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9" name="AutoShape 9"/>
          <p:cNvSpPr/>
          <p:nvPr/>
        </p:nvSpPr>
        <p:spPr>
          <a:xfrm>
            <a:off x="7028250" y="1633220"/>
            <a:ext cx="1004712" cy="2569426"/>
          </a:xfrm>
          <a:prstGeom prst="line">
            <a:avLst/>
          </a:prstGeom>
          <a:ln w="38100" cap="flat">
            <a:solidFill>
              <a:srgbClr val="44333F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de-DE"/>
          </a:p>
        </p:txBody>
      </p:sp>
      <p:sp>
        <p:nvSpPr>
          <p:cNvPr id="10" name="AutoShape 10"/>
          <p:cNvSpPr/>
          <p:nvPr/>
        </p:nvSpPr>
        <p:spPr>
          <a:xfrm flipV="1">
            <a:off x="10450836" y="1558091"/>
            <a:ext cx="895818" cy="2644555"/>
          </a:xfrm>
          <a:prstGeom prst="line">
            <a:avLst/>
          </a:prstGeom>
          <a:ln w="38100">
            <a:prstDash val="sysDot"/>
            <a:headEnd type="non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de-DE"/>
          </a:p>
        </p:txBody>
      </p:sp>
      <p:grpSp>
        <p:nvGrpSpPr>
          <p:cNvPr id="11" name="Group 11"/>
          <p:cNvGrpSpPr/>
          <p:nvPr/>
        </p:nvGrpSpPr>
        <p:grpSpPr>
          <a:xfrm>
            <a:off x="11527038" y="1910736"/>
            <a:ext cx="4745178" cy="2592995"/>
            <a:chOff x="0" y="0"/>
            <a:chExt cx="1249759" cy="682929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249759" cy="682929"/>
            </a:xfrm>
            <a:custGeom>
              <a:avLst/>
              <a:gdLst/>
              <a:ahLst/>
              <a:cxnLst/>
              <a:rect l="l" t="t" r="r" b="b"/>
              <a:pathLst>
                <a:path w="1249759" h="682929">
                  <a:moveTo>
                    <a:pt x="0" y="0"/>
                  </a:moveTo>
                  <a:lnTo>
                    <a:pt x="1249759" y="0"/>
                  </a:lnTo>
                  <a:lnTo>
                    <a:pt x="1249759" y="682929"/>
                  </a:lnTo>
                  <a:lnTo>
                    <a:pt x="0" y="682929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28575"/>
              <a:ext cx="1249759" cy="65435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81"/>
                </a:lnSpc>
              </a:pPr>
              <a:endParaRPr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4388373" y="4760906"/>
            <a:ext cx="9511254" cy="8413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36"/>
              </a:lnSpc>
              <a:spcBef>
                <a:spcPct val="0"/>
              </a:spcBef>
            </a:pPr>
            <a:r>
              <a:rPr lang="en-US" sz="6072">
                <a:solidFill>
                  <a:srgbClr val="44333F"/>
                </a:solidFill>
                <a:latin typeface="Anton"/>
                <a:ea typeface="Anton"/>
                <a:cs typeface="Anton"/>
                <a:sym typeface="Anton"/>
              </a:rPr>
              <a:t>DIE BIENE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09426" y="5831313"/>
            <a:ext cx="6269149" cy="2842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81"/>
              </a:lnSpc>
              <a:spcBef>
                <a:spcPct val="0"/>
              </a:spcBef>
            </a:pPr>
            <a:r>
              <a:rPr lang="en-US" sz="2058" b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Bestäubung, Teil des Nahrungsnetzes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-373784" y="1085850"/>
            <a:ext cx="9511254" cy="5473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39"/>
              </a:lnSpc>
              <a:spcBef>
                <a:spcPct val="0"/>
              </a:spcBef>
            </a:pPr>
            <a:r>
              <a:rPr lang="en-US" sz="3999">
                <a:solidFill>
                  <a:srgbClr val="44333F"/>
                </a:solidFill>
                <a:latin typeface="Anton"/>
                <a:ea typeface="Anton"/>
                <a:cs typeface="Anton"/>
                <a:sym typeface="Anton"/>
              </a:rPr>
              <a:t>PFLANZENWELT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144000" y="1010721"/>
            <a:ext cx="9511254" cy="5473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39"/>
              </a:lnSpc>
              <a:spcBef>
                <a:spcPct val="0"/>
              </a:spcBef>
            </a:pPr>
            <a:r>
              <a:rPr lang="en-US" sz="3999">
                <a:solidFill>
                  <a:srgbClr val="44333F"/>
                </a:solidFill>
                <a:latin typeface="Anton"/>
                <a:ea typeface="Anton"/>
                <a:cs typeface="Anton"/>
                <a:sym typeface="Anton"/>
              </a:rPr>
              <a:t>NAHRUNGSNETZ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144000" y="6511603"/>
            <a:ext cx="9511254" cy="5473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39"/>
              </a:lnSpc>
              <a:spcBef>
                <a:spcPct val="0"/>
              </a:spcBef>
            </a:pPr>
            <a:r>
              <a:rPr lang="en-US" sz="3999">
                <a:solidFill>
                  <a:srgbClr val="44333F"/>
                </a:solidFill>
                <a:latin typeface="Anton"/>
                <a:ea typeface="Anton"/>
                <a:cs typeface="Anton"/>
                <a:sym typeface="Anton"/>
              </a:rPr>
              <a:t>BEDROHUNGEN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-367254" y="6515100"/>
            <a:ext cx="9511254" cy="5473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39"/>
              </a:lnSpc>
              <a:spcBef>
                <a:spcPct val="0"/>
              </a:spcBef>
            </a:pPr>
            <a:r>
              <a:rPr lang="en-US" sz="3999">
                <a:solidFill>
                  <a:srgbClr val="44333F"/>
                </a:solidFill>
                <a:latin typeface="Anton"/>
                <a:ea typeface="Anton"/>
                <a:cs typeface="Anton"/>
                <a:sym typeface="Anton"/>
              </a:rPr>
              <a:t>MENSCH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470677" y="7277100"/>
            <a:ext cx="2394195" cy="2842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81"/>
              </a:lnSpc>
              <a:spcBef>
                <a:spcPct val="0"/>
              </a:spcBef>
            </a:pPr>
            <a:r>
              <a:rPr lang="en-US" sz="2058" b="1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Landwirtschaft</a:t>
            </a:r>
            <a:endParaRPr lang="en-US" sz="2058" b="1">
              <a:solidFill>
                <a:srgbClr val="44333F"/>
              </a:solidFill>
              <a:latin typeface="Montserrat Semi-Bold"/>
              <a:ea typeface="Montserrat Semi-Bold"/>
              <a:cs typeface="Montserrat Semi-Bold"/>
              <a:sym typeface="Montserrat Semi-Bold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3184745" y="7277100"/>
            <a:ext cx="2394195" cy="2842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81"/>
              </a:lnSpc>
              <a:spcBef>
                <a:spcPct val="0"/>
              </a:spcBef>
            </a:pPr>
            <a:r>
              <a:rPr lang="en-US" sz="2058" b="1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Imkerei</a:t>
            </a:r>
            <a:endParaRPr lang="en-US" sz="2058" b="1">
              <a:solidFill>
                <a:srgbClr val="44333F"/>
              </a:solidFill>
              <a:latin typeface="Montserrat Semi-Bold"/>
              <a:ea typeface="Montserrat Semi-Bold"/>
              <a:cs typeface="Montserrat Semi-Bold"/>
              <a:sym typeface="Montserrat Semi-Bold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5902790" y="7277100"/>
            <a:ext cx="2394195" cy="2821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81"/>
              </a:lnSpc>
              <a:spcBef>
                <a:spcPct val="0"/>
              </a:spcBef>
            </a:pPr>
            <a:r>
              <a:rPr lang="en-US" sz="2058" b="1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Nahrung</a:t>
            </a:r>
            <a:endParaRPr lang="en-US" sz="2058" b="1">
              <a:solidFill>
                <a:srgbClr val="44333F"/>
              </a:solidFill>
              <a:latin typeface="Montserrat Semi-Bold"/>
              <a:ea typeface="Montserrat Semi-Bold"/>
              <a:cs typeface="Montserrat Semi-Bold"/>
              <a:sym typeface="Montserrat Semi-Bold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12702529" y="7262813"/>
            <a:ext cx="2394195" cy="2842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81"/>
              </a:lnSpc>
              <a:spcBef>
                <a:spcPct val="0"/>
              </a:spcBef>
            </a:pPr>
            <a:r>
              <a:rPr lang="en-US" sz="2058" b="1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Klimawandel</a:t>
            </a:r>
            <a:endParaRPr lang="en-US" sz="2058" b="1">
              <a:solidFill>
                <a:srgbClr val="44333F"/>
              </a:solidFill>
              <a:latin typeface="Montserrat Semi-Bold"/>
              <a:ea typeface="Montserrat Semi-Bold"/>
              <a:cs typeface="Montserrat Semi-Bold"/>
              <a:sym typeface="Montserrat Semi-Bold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15420575" y="7124700"/>
            <a:ext cx="2394195" cy="5604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81"/>
              </a:lnSpc>
            </a:pPr>
            <a:r>
              <a:rPr lang="en-US" sz="2058" b="1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Monokulturen</a:t>
            </a:r>
            <a:r>
              <a:rPr lang="en-US" sz="2058" b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/</a:t>
            </a:r>
          </a:p>
          <a:p>
            <a:pPr algn="ctr">
              <a:lnSpc>
                <a:spcPts val="2181"/>
              </a:lnSpc>
              <a:spcBef>
                <a:spcPct val="0"/>
              </a:spcBef>
            </a:pPr>
            <a:r>
              <a:rPr lang="en-US" sz="2058" b="1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Habitatverlust</a:t>
            </a:r>
            <a:endParaRPr lang="en-US" sz="2058" b="1">
              <a:solidFill>
                <a:srgbClr val="44333F"/>
              </a:solidFill>
              <a:latin typeface="Montserrat Semi-Bold"/>
              <a:ea typeface="Montserrat Semi-Bold"/>
              <a:cs typeface="Montserrat Semi-Bold"/>
              <a:sym typeface="Montserrat Semi-Bold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9984484" y="7124700"/>
            <a:ext cx="2394195" cy="5604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81"/>
              </a:lnSpc>
            </a:pPr>
            <a:r>
              <a:rPr lang="en-US" sz="2058" b="1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Pestizide</a:t>
            </a:r>
            <a:r>
              <a:rPr lang="en-US" sz="2058" b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/</a:t>
            </a:r>
          </a:p>
          <a:p>
            <a:pPr algn="ctr">
              <a:lnSpc>
                <a:spcPts val="2181"/>
              </a:lnSpc>
              <a:spcBef>
                <a:spcPct val="0"/>
              </a:spcBef>
            </a:pPr>
            <a:r>
              <a:rPr lang="en-US" sz="2058" b="1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Krankheiten</a:t>
            </a:r>
            <a:endParaRPr lang="en-US" sz="2058" b="1">
              <a:solidFill>
                <a:srgbClr val="44333F"/>
              </a:solidFill>
              <a:latin typeface="Montserrat Semi-Bold"/>
              <a:ea typeface="Montserrat Semi-Bold"/>
              <a:cs typeface="Montserrat Semi-Bold"/>
              <a:sym typeface="Montserrat Semi-Bold"/>
            </a:endParaRPr>
          </a:p>
        </p:txBody>
      </p:sp>
      <p:grpSp>
        <p:nvGrpSpPr>
          <p:cNvPr id="26" name="Group 26"/>
          <p:cNvGrpSpPr/>
          <p:nvPr/>
        </p:nvGrpSpPr>
        <p:grpSpPr>
          <a:xfrm>
            <a:off x="2012937" y="2063136"/>
            <a:ext cx="4786574" cy="2597596"/>
            <a:chOff x="0" y="0"/>
            <a:chExt cx="1260662" cy="68414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260662" cy="684140"/>
            </a:xfrm>
            <a:custGeom>
              <a:avLst/>
              <a:gdLst/>
              <a:ahLst/>
              <a:cxnLst/>
              <a:rect l="l" t="t" r="r" b="b"/>
              <a:pathLst>
                <a:path w="1260662" h="684140">
                  <a:moveTo>
                    <a:pt x="0" y="0"/>
                  </a:moveTo>
                  <a:lnTo>
                    <a:pt x="1260662" y="0"/>
                  </a:lnTo>
                  <a:lnTo>
                    <a:pt x="1260662" y="684140"/>
                  </a:lnTo>
                  <a:lnTo>
                    <a:pt x="0" y="68414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0" y="28575"/>
              <a:ext cx="1260662" cy="6555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81"/>
                </a:lnSpc>
              </a:pPr>
              <a:endParaRPr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470677" y="7810500"/>
            <a:ext cx="7826308" cy="2324101"/>
            <a:chOff x="0" y="0"/>
            <a:chExt cx="2061250" cy="612109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1955213" cy="612109"/>
            </a:xfrm>
            <a:custGeom>
              <a:avLst/>
              <a:gdLst/>
              <a:ahLst/>
              <a:cxnLst/>
              <a:rect l="l" t="t" r="r" b="b"/>
              <a:pathLst>
                <a:path w="2061250" h="516014">
                  <a:moveTo>
                    <a:pt x="0" y="0"/>
                  </a:moveTo>
                  <a:lnTo>
                    <a:pt x="2061250" y="0"/>
                  </a:lnTo>
                  <a:lnTo>
                    <a:pt x="2061250" y="516014"/>
                  </a:lnTo>
                  <a:lnTo>
                    <a:pt x="0" y="51601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0" y="28575"/>
              <a:ext cx="2061250" cy="48743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81"/>
                </a:lnSpc>
              </a:pPr>
              <a:endParaRPr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9984484" y="7810499"/>
            <a:ext cx="7830285" cy="2324101"/>
            <a:chOff x="0" y="0"/>
            <a:chExt cx="2062297" cy="516014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2062297" cy="516014"/>
            </a:xfrm>
            <a:custGeom>
              <a:avLst/>
              <a:gdLst/>
              <a:ahLst/>
              <a:cxnLst/>
              <a:rect l="l" t="t" r="r" b="b"/>
              <a:pathLst>
                <a:path w="2062297" h="516014">
                  <a:moveTo>
                    <a:pt x="0" y="0"/>
                  </a:moveTo>
                  <a:lnTo>
                    <a:pt x="2062297" y="0"/>
                  </a:lnTo>
                  <a:lnTo>
                    <a:pt x="2062297" y="516014"/>
                  </a:lnTo>
                  <a:lnTo>
                    <a:pt x="0" y="51601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0" y="28575"/>
              <a:ext cx="2062297" cy="48743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81"/>
                </a:lnSpc>
              </a:pPr>
              <a:endParaRPr/>
            </a:p>
          </p:txBody>
        </p:sp>
      </p:grpSp>
      <p:sp>
        <p:nvSpPr>
          <p:cNvPr id="35" name="AutoShape 10">
            <a:extLst>
              <a:ext uri="{FF2B5EF4-FFF2-40B4-BE49-F238E27FC236}">
                <a16:creationId xmlns:a16="http://schemas.microsoft.com/office/drawing/2014/main" id="{8BF31FB7-C7ED-E391-1D8F-7F19558D1B9E}"/>
              </a:ext>
            </a:extLst>
          </p:cNvPr>
          <p:cNvSpPr/>
          <p:nvPr/>
        </p:nvSpPr>
        <p:spPr>
          <a:xfrm>
            <a:off x="10761985" y="5091185"/>
            <a:ext cx="2299711" cy="1156971"/>
          </a:xfrm>
          <a:prstGeom prst="line">
            <a:avLst/>
          </a:prstGeom>
          <a:ln w="38100">
            <a:prstDash val="sysDot"/>
            <a:headEnd type="non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de-DE"/>
          </a:p>
        </p:txBody>
      </p:sp>
      <p:sp>
        <p:nvSpPr>
          <p:cNvPr id="36" name="AutoShape 9">
            <a:extLst>
              <a:ext uri="{FF2B5EF4-FFF2-40B4-BE49-F238E27FC236}">
                <a16:creationId xmlns:a16="http://schemas.microsoft.com/office/drawing/2014/main" id="{A39815A4-76E5-09F0-1319-7D0E124EC209}"/>
              </a:ext>
            </a:extLst>
          </p:cNvPr>
          <p:cNvSpPr/>
          <p:nvPr/>
        </p:nvSpPr>
        <p:spPr>
          <a:xfrm flipV="1">
            <a:off x="5226305" y="5143500"/>
            <a:ext cx="2458461" cy="1156970"/>
          </a:xfrm>
          <a:prstGeom prst="line">
            <a:avLst/>
          </a:prstGeom>
          <a:ln w="38100" cap="flat">
            <a:solidFill>
              <a:srgbClr val="44333F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8C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7FF421A-C0FE-E458-B064-36F5BD7954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ED97FAB-66D9-8819-899E-E32491B652AB}"/>
              </a:ext>
            </a:extLst>
          </p:cNvPr>
          <p:cNvSpPr/>
          <p:nvPr/>
        </p:nvSpPr>
        <p:spPr>
          <a:xfrm rot="1663534">
            <a:off x="14849906" y="-3253498"/>
            <a:ext cx="10681218" cy="8564395"/>
          </a:xfrm>
          <a:custGeom>
            <a:avLst/>
            <a:gdLst/>
            <a:ahLst/>
            <a:cxnLst/>
            <a:rect l="l" t="t" r="r" b="b"/>
            <a:pathLst>
              <a:path w="10681218" h="8564395">
                <a:moveTo>
                  <a:pt x="0" y="0"/>
                </a:moveTo>
                <a:lnTo>
                  <a:pt x="10681218" y="0"/>
                </a:lnTo>
                <a:lnTo>
                  <a:pt x="10681218" y="8564396"/>
                </a:lnTo>
                <a:lnTo>
                  <a:pt x="0" y="856439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CAAEA366-E8EF-9585-6863-CC0354629608}"/>
              </a:ext>
            </a:extLst>
          </p:cNvPr>
          <p:cNvSpPr/>
          <p:nvPr/>
        </p:nvSpPr>
        <p:spPr>
          <a:xfrm>
            <a:off x="-7075967" y="3821920"/>
            <a:ext cx="10681218" cy="8564395"/>
          </a:xfrm>
          <a:custGeom>
            <a:avLst/>
            <a:gdLst/>
            <a:ahLst/>
            <a:cxnLst/>
            <a:rect l="l" t="t" r="r" b="b"/>
            <a:pathLst>
              <a:path w="10681218" h="8564395">
                <a:moveTo>
                  <a:pt x="0" y="0"/>
                </a:moveTo>
                <a:lnTo>
                  <a:pt x="10681219" y="0"/>
                </a:lnTo>
                <a:lnTo>
                  <a:pt x="10681219" y="8564395"/>
                </a:lnTo>
                <a:lnTo>
                  <a:pt x="0" y="856439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34E39B60-947D-99FB-0DDF-F04485C19867}"/>
              </a:ext>
            </a:extLst>
          </p:cNvPr>
          <p:cNvSpPr/>
          <p:nvPr/>
        </p:nvSpPr>
        <p:spPr>
          <a:xfrm>
            <a:off x="7894374" y="2983109"/>
            <a:ext cx="2499252" cy="1677623"/>
          </a:xfrm>
          <a:custGeom>
            <a:avLst/>
            <a:gdLst/>
            <a:ahLst/>
            <a:cxnLst/>
            <a:rect l="l" t="t" r="r" b="b"/>
            <a:pathLst>
              <a:path w="2499252" h="1677623">
                <a:moveTo>
                  <a:pt x="0" y="0"/>
                </a:moveTo>
                <a:lnTo>
                  <a:pt x="2499252" y="0"/>
                </a:lnTo>
                <a:lnTo>
                  <a:pt x="2499252" y="1677623"/>
                </a:lnTo>
                <a:lnTo>
                  <a:pt x="0" y="167762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9DCDE701-1B04-DAFE-1D0D-04AE400F3B0E}"/>
              </a:ext>
            </a:extLst>
          </p:cNvPr>
          <p:cNvSpPr/>
          <p:nvPr/>
        </p:nvSpPr>
        <p:spPr>
          <a:xfrm flipH="1">
            <a:off x="576044" y="1028699"/>
            <a:ext cx="1436893" cy="2331673"/>
          </a:xfrm>
          <a:custGeom>
            <a:avLst/>
            <a:gdLst/>
            <a:ahLst/>
            <a:cxnLst/>
            <a:rect l="l" t="t" r="r" b="b"/>
            <a:pathLst>
              <a:path w="1436893" h="2331673">
                <a:moveTo>
                  <a:pt x="1436893" y="0"/>
                </a:moveTo>
                <a:lnTo>
                  <a:pt x="0" y="0"/>
                </a:lnTo>
                <a:lnTo>
                  <a:pt x="0" y="2331673"/>
                </a:lnTo>
                <a:lnTo>
                  <a:pt x="1436893" y="2331673"/>
                </a:lnTo>
                <a:lnTo>
                  <a:pt x="1436893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6C5CE0E8-07B6-E6AF-8671-98C2A0205F8F}"/>
              </a:ext>
            </a:extLst>
          </p:cNvPr>
          <p:cNvSpPr/>
          <p:nvPr/>
        </p:nvSpPr>
        <p:spPr>
          <a:xfrm>
            <a:off x="5902790" y="-4809"/>
            <a:ext cx="1377270" cy="1881517"/>
          </a:xfrm>
          <a:custGeom>
            <a:avLst/>
            <a:gdLst/>
            <a:ahLst/>
            <a:cxnLst/>
            <a:rect l="l" t="t" r="r" b="b"/>
            <a:pathLst>
              <a:path w="1377270" h="1881517">
                <a:moveTo>
                  <a:pt x="0" y="0"/>
                </a:moveTo>
                <a:lnTo>
                  <a:pt x="1377271" y="0"/>
                </a:lnTo>
                <a:lnTo>
                  <a:pt x="1377271" y="1881517"/>
                </a:lnTo>
                <a:lnTo>
                  <a:pt x="0" y="188151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E8FC1348-D08E-F412-A6EE-42B53CBDBEE4}"/>
              </a:ext>
            </a:extLst>
          </p:cNvPr>
          <p:cNvSpPr/>
          <p:nvPr/>
        </p:nvSpPr>
        <p:spPr>
          <a:xfrm>
            <a:off x="15503891" y="226419"/>
            <a:ext cx="1717281" cy="1999745"/>
          </a:xfrm>
          <a:custGeom>
            <a:avLst/>
            <a:gdLst/>
            <a:ahLst/>
            <a:cxnLst/>
            <a:rect l="l" t="t" r="r" b="b"/>
            <a:pathLst>
              <a:path w="1717281" h="1999745">
                <a:moveTo>
                  <a:pt x="0" y="0"/>
                </a:moveTo>
                <a:lnTo>
                  <a:pt x="1717281" y="0"/>
                </a:lnTo>
                <a:lnTo>
                  <a:pt x="1717281" y="1999745"/>
                </a:lnTo>
                <a:lnTo>
                  <a:pt x="0" y="199974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10" name="AutoShape 10">
            <a:extLst>
              <a:ext uri="{FF2B5EF4-FFF2-40B4-BE49-F238E27FC236}">
                <a16:creationId xmlns:a16="http://schemas.microsoft.com/office/drawing/2014/main" id="{A38A0E2B-2E53-6352-1612-2C87641A859D}"/>
              </a:ext>
            </a:extLst>
          </p:cNvPr>
          <p:cNvSpPr/>
          <p:nvPr/>
        </p:nvSpPr>
        <p:spPr>
          <a:xfrm flipV="1">
            <a:off x="10450836" y="1558091"/>
            <a:ext cx="895818" cy="2644555"/>
          </a:xfrm>
          <a:prstGeom prst="line">
            <a:avLst/>
          </a:prstGeom>
          <a:ln w="38100" cap="flat">
            <a:solidFill>
              <a:srgbClr val="44333F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de-DE"/>
          </a:p>
        </p:txBody>
      </p:sp>
      <p:grpSp>
        <p:nvGrpSpPr>
          <p:cNvPr id="11" name="Group 11">
            <a:extLst>
              <a:ext uri="{FF2B5EF4-FFF2-40B4-BE49-F238E27FC236}">
                <a16:creationId xmlns:a16="http://schemas.microsoft.com/office/drawing/2014/main" id="{0D38EAFB-982B-1EEF-B9E0-27E898383A06}"/>
              </a:ext>
            </a:extLst>
          </p:cNvPr>
          <p:cNvGrpSpPr/>
          <p:nvPr/>
        </p:nvGrpSpPr>
        <p:grpSpPr>
          <a:xfrm>
            <a:off x="11527038" y="1910736"/>
            <a:ext cx="4745178" cy="2592995"/>
            <a:chOff x="0" y="0"/>
            <a:chExt cx="1249759" cy="682929"/>
          </a:xfrm>
        </p:grpSpPr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00784CD7-1BDD-61F1-272C-DB4AADE89CDC}"/>
                </a:ext>
              </a:extLst>
            </p:cNvPr>
            <p:cNvSpPr/>
            <p:nvPr/>
          </p:nvSpPr>
          <p:spPr>
            <a:xfrm>
              <a:off x="0" y="0"/>
              <a:ext cx="1249759" cy="682929"/>
            </a:xfrm>
            <a:custGeom>
              <a:avLst/>
              <a:gdLst/>
              <a:ahLst/>
              <a:cxnLst/>
              <a:rect l="l" t="t" r="r" b="b"/>
              <a:pathLst>
                <a:path w="1249759" h="682929">
                  <a:moveTo>
                    <a:pt x="0" y="0"/>
                  </a:moveTo>
                  <a:lnTo>
                    <a:pt x="1249759" y="0"/>
                  </a:lnTo>
                  <a:lnTo>
                    <a:pt x="1249759" y="682929"/>
                  </a:lnTo>
                  <a:lnTo>
                    <a:pt x="0" y="682929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pPr marL="285750" indent="-285750">
                <a:buFontTx/>
                <a:buChar char="-"/>
              </a:pPr>
              <a:r>
                <a:rPr lang="de-DE"/>
                <a:t>Die Biene ist Teil eines ganzen ökologischen Netzwerks, das sich gegenseitig bedingt.</a:t>
              </a:r>
            </a:p>
            <a:p>
              <a:pPr marL="285750" indent="-285750">
                <a:buFontTx/>
                <a:buChar char="-"/>
              </a:pPr>
              <a:r>
                <a:rPr lang="de-DE"/>
                <a:t>Bestäuber sind eine wichtige Nahrungsquelle für weitere Tierarten.</a:t>
              </a:r>
            </a:p>
            <a:p>
              <a:pPr marL="285750" indent="-285750">
                <a:buFontTx/>
                <a:buChar char="-"/>
              </a:pPr>
              <a:r>
                <a:rPr lang="de-DE"/>
                <a:t>Gleichzeitig sinkt ohne Bestäubung die Pflanzenvielfalt und damit auch die Vielfalt weiterer Tiere, die diese Pflanzen als Nahrung oder Lebensraum nutzen.</a:t>
              </a:r>
            </a:p>
          </p:txBody>
        </p:sp>
        <p:sp>
          <p:nvSpPr>
            <p:cNvPr id="13" name="TextBox 13">
              <a:extLst>
                <a:ext uri="{FF2B5EF4-FFF2-40B4-BE49-F238E27FC236}">
                  <a16:creationId xmlns:a16="http://schemas.microsoft.com/office/drawing/2014/main" id="{68A2C79C-A4E8-C8D3-823E-F63A566916F2}"/>
                </a:ext>
              </a:extLst>
            </p:cNvPr>
            <p:cNvSpPr txBox="1"/>
            <p:nvPr/>
          </p:nvSpPr>
          <p:spPr>
            <a:xfrm>
              <a:off x="0" y="28575"/>
              <a:ext cx="1249759" cy="65435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81"/>
                </a:lnSpc>
              </a:pPr>
              <a:endParaRPr/>
            </a:p>
          </p:txBody>
        </p:sp>
      </p:grpSp>
      <p:sp>
        <p:nvSpPr>
          <p:cNvPr id="14" name="TextBox 14">
            <a:extLst>
              <a:ext uri="{FF2B5EF4-FFF2-40B4-BE49-F238E27FC236}">
                <a16:creationId xmlns:a16="http://schemas.microsoft.com/office/drawing/2014/main" id="{A6991037-A08E-FA20-5B46-8FA76B74C14C}"/>
              </a:ext>
            </a:extLst>
          </p:cNvPr>
          <p:cNvSpPr txBox="1"/>
          <p:nvPr/>
        </p:nvSpPr>
        <p:spPr>
          <a:xfrm>
            <a:off x="4388373" y="4760906"/>
            <a:ext cx="9511254" cy="8413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36"/>
              </a:lnSpc>
              <a:spcBef>
                <a:spcPct val="0"/>
              </a:spcBef>
            </a:pPr>
            <a:r>
              <a:rPr lang="en-US" sz="6072">
                <a:solidFill>
                  <a:srgbClr val="44333F"/>
                </a:solidFill>
                <a:latin typeface="Anton"/>
                <a:ea typeface="Anton"/>
                <a:cs typeface="Anton"/>
                <a:sym typeface="Anton"/>
              </a:rPr>
              <a:t>DIE BIENE</a:t>
            </a:r>
          </a:p>
        </p:txBody>
      </p:sp>
      <p:sp>
        <p:nvSpPr>
          <p:cNvPr id="15" name="TextBox 15">
            <a:extLst>
              <a:ext uri="{FF2B5EF4-FFF2-40B4-BE49-F238E27FC236}">
                <a16:creationId xmlns:a16="http://schemas.microsoft.com/office/drawing/2014/main" id="{963BE2E6-9856-3E92-1BAE-CAA4E45AEB8F}"/>
              </a:ext>
            </a:extLst>
          </p:cNvPr>
          <p:cNvSpPr txBox="1"/>
          <p:nvPr/>
        </p:nvSpPr>
        <p:spPr>
          <a:xfrm>
            <a:off x="6009426" y="5831313"/>
            <a:ext cx="6269149" cy="2842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81"/>
              </a:lnSpc>
              <a:spcBef>
                <a:spcPct val="0"/>
              </a:spcBef>
            </a:pPr>
            <a:r>
              <a:rPr lang="en-US" sz="2058" b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Bestäubung, Teil des Nahrungsnetzes</a:t>
            </a:r>
          </a:p>
        </p:txBody>
      </p:sp>
      <p:sp>
        <p:nvSpPr>
          <p:cNvPr id="16" name="TextBox 16">
            <a:extLst>
              <a:ext uri="{FF2B5EF4-FFF2-40B4-BE49-F238E27FC236}">
                <a16:creationId xmlns:a16="http://schemas.microsoft.com/office/drawing/2014/main" id="{FAD6226D-8FA1-B949-8075-11004A7A43FA}"/>
              </a:ext>
            </a:extLst>
          </p:cNvPr>
          <p:cNvSpPr txBox="1"/>
          <p:nvPr/>
        </p:nvSpPr>
        <p:spPr>
          <a:xfrm>
            <a:off x="-373784" y="1085850"/>
            <a:ext cx="9511254" cy="5473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39"/>
              </a:lnSpc>
              <a:spcBef>
                <a:spcPct val="0"/>
              </a:spcBef>
            </a:pPr>
            <a:r>
              <a:rPr lang="en-US" sz="3999">
                <a:solidFill>
                  <a:srgbClr val="44333F"/>
                </a:solidFill>
                <a:latin typeface="Anton"/>
                <a:ea typeface="Anton"/>
                <a:cs typeface="Anton"/>
                <a:sym typeface="Anton"/>
              </a:rPr>
              <a:t>PFLANZENWELT</a:t>
            </a:r>
          </a:p>
        </p:txBody>
      </p:sp>
      <p:sp>
        <p:nvSpPr>
          <p:cNvPr id="17" name="TextBox 17">
            <a:extLst>
              <a:ext uri="{FF2B5EF4-FFF2-40B4-BE49-F238E27FC236}">
                <a16:creationId xmlns:a16="http://schemas.microsoft.com/office/drawing/2014/main" id="{93DCB67E-CF5E-5208-D6A6-7D0DA0C23B4B}"/>
              </a:ext>
            </a:extLst>
          </p:cNvPr>
          <p:cNvSpPr txBox="1"/>
          <p:nvPr/>
        </p:nvSpPr>
        <p:spPr>
          <a:xfrm>
            <a:off x="9144000" y="1010721"/>
            <a:ext cx="9511254" cy="5473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39"/>
              </a:lnSpc>
              <a:spcBef>
                <a:spcPct val="0"/>
              </a:spcBef>
            </a:pPr>
            <a:r>
              <a:rPr lang="en-US" sz="3999">
                <a:solidFill>
                  <a:srgbClr val="44333F"/>
                </a:solidFill>
                <a:latin typeface="Anton"/>
                <a:ea typeface="Anton"/>
                <a:cs typeface="Anton"/>
                <a:sym typeface="Anton"/>
              </a:rPr>
              <a:t>NAHRUNGSNETZ</a:t>
            </a:r>
          </a:p>
        </p:txBody>
      </p:sp>
      <p:sp>
        <p:nvSpPr>
          <p:cNvPr id="18" name="TextBox 18">
            <a:extLst>
              <a:ext uri="{FF2B5EF4-FFF2-40B4-BE49-F238E27FC236}">
                <a16:creationId xmlns:a16="http://schemas.microsoft.com/office/drawing/2014/main" id="{720607A4-B5F2-5CE1-FA0C-B088DBD099F8}"/>
              </a:ext>
            </a:extLst>
          </p:cNvPr>
          <p:cNvSpPr txBox="1"/>
          <p:nvPr/>
        </p:nvSpPr>
        <p:spPr>
          <a:xfrm>
            <a:off x="9144000" y="6511603"/>
            <a:ext cx="9511254" cy="5473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39"/>
              </a:lnSpc>
              <a:spcBef>
                <a:spcPct val="0"/>
              </a:spcBef>
            </a:pPr>
            <a:r>
              <a:rPr lang="en-US" sz="3999">
                <a:solidFill>
                  <a:srgbClr val="44333F"/>
                </a:solidFill>
                <a:latin typeface="Anton"/>
                <a:ea typeface="Anton"/>
                <a:cs typeface="Anton"/>
                <a:sym typeface="Anton"/>
              </a:rPr>
              <a:t>BEDROHUNGEN</a:t>
            </a:r>
          </a:p>
        </p:txBody>
      </p:sp>
      <p:sp>
        <p:nvSpPr>
          <p:cNvPr id="19" name="TextBox 19">
            <a:extLst>
              <a:ext uri="{FF2B5EF4-FFF2-40B4-BE49-F238E27FC236}">
                <a16:creationId xmlns:a16="http://schemas.microsoft.com/office/drawing/2014/main" id="{F259D047-F99B-5BBD-074D-75045B31020A}"/>
              </a:ext>
            </a:extLst>
          </p:cNvPr>
          <p:cNvSpPr txBox="1"/>
          <p:nvPr/>
        </p:nvSpPr>
        <p:spPr>
          <a:xfrm>
            <a:off x="-367254" y="6515100"/>
            <a:ext cx="9511254" cy="5473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39"/>
              </a:lnSpc>
              <a:spcBef>
                <a:spcPct val="0"/>
              </a:spcBef>
            </a:pPr>
            <a:r>
              <a:rPr lang="en-US" sz="3999">
                <a:solidFill>
                  <a:srgbClr val="44333F"/>
                </a:solidFill>
                <a:latin typeface="Anton"/>
                <a:ea typeface="Anton"/>
                <a:cs typeface="Anton"/>
                <a:sym typeface="Anton"/>
              </a:rPr>
              <a:t>MENSCH</a:t>
            </a:r>
          </a:p>
        </p:txBody>
      </p:sp>
      <p:sp>
        <p:nvSpPr>
          <p:cNvPr id="20" name="TextBox 20">
            <a:extLst>
              <a:ext uri="{FF2B5EF4-FFF2-40B4-BE49-F238E27FC236}">
                <a16:creationId xmlns:a16="http://schemas.microsoft.com/office/drawing/2014/main" id="{D883F5C6-6A23-8F35-BEC0-119020A01A6F}"/>
              </a:ext>
            </a:extLst>
          </p:cNvPr>
          <p:cNvSpPr txBox="1"/>
          <p:nvPr/>
        </p:nvSpPr>
        <p:spPr>
          <a:xfrm>
            <a:off x="470677" y="7277100"/>
            <a:ext cx="2394195" cy="2842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81"/>
              </a:lnSpc>
              <a:spcBef>
                <a:spcPct val="0"/>
              </a:spcBef>
            </a:pPr>
            <a:r>
              <a:rPr lang="en-US" sz="2058" b="1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Landwirtschaft</a:t>
            </a:r>
            <a:endParaRPr lang="en-US" sz="2058" b="1">
              <a:solidFill>
                <a:srgbClr val="44333F"/>
              </a:solidFill>
              <a:latin typeface="Montserrat Semi-Bold"/>
              <a:ea typeface="Montserrat Semi-Bold"/>
              <a:cs typeface="Montserrat Semi-Bold"/>
              <a:sym typeface="Montserrat Semi-Bold"/>
            </a:endParaRPr>
          </a:p>
        </p:txBody>
      </p:sp>
      <p:sp>
        <p:nvSpPr>
          <p:cNvPr id="21" name="TextBox 21">
            <a:extLst>
              <a:ext uri="{FF2B5EF4-FFF2-40B4-BE49-F238E27FC236}">
                <a16:creationId xmlns:a16="http://schemas.microsoft.com/office/drawing/2014/main" id="{4668A7E4-9B88-67F0-6C5E-C22542EB572E}"/>
              </a:ext>
            </a:extLst>
          </p:cNvPr>
          <p:cNvSpPr txBox="1"/>
          <p:nvPr/>
        </p:nvSpPr>
        <p:spPr>
          <a:xfrm>
            <a:off x="3184745" y="7277100"/>
            <a:ext cx="2394195" cy="2842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81"/>
              </a:lnSpc>
              <a:spcBef>
                <a:spcPct val="0"/>
              </a:spcBef>
            </a:pPr>
            <a:r>
              <a:rPr lang="en-US" sz="2058" b="1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Imkerei</a:t>
            </a:r>
            <a:endParaRPr lang="en-US" sz="2058" b="1">
              <a:solidFill>
                <a:srgbClr val="44333F"/>
              </a:solidFill>
              <a:latin typeface="Montserrat Semi-Bold"/>
              <a:ea typeface="Montserrat Semi-Bold"/>
              <a:cs typeface="Montserrat Semi-Bold"/>
              <a:sym typeface="Montserrat Semi-Bold"/>
            </a:endParaRPr>
          </a:p>
        </p:txBody>
      </p:sp>
      <p:sp>
        <p:nvSpPr>
          <p:cNvPr id="22" name="TextBox 22">
            <a:extLst>
              <a:ext uri="{FF2B5EF4-FFF2-40B4-BE49-F238E27FC236}">
                <a16:creationId xmlns:a16="http://schemas.microsoft.com/office/drawing/2014/main" id="{5BF3651C-E2DD-4047-D9A5-9E76A0B108BA}"/>
              </a:ext>
            </a:extLst>
          </p:cNvPr>
          <p:cNvSpPr txBox="1"/>
          <p:nvPr/>
        </p:nvSpPr>
        <p:spPr>
          <a:xfrm>
            <a:off x="5902790" y="7277100"/>
            <a:ext cx="2394195" cy="2842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81"/>
              </a:lnSpc>
              <a:spcBef>
                <a:spcPct val="0"/>
              </a:spcBef>
            </a:pPr>
            <a:r>
              <a:rPr lang="en-US" sz="2058" b="1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Nahrung</a:t>
            </a:r>
            <a:endParaRPr lang="en-US" sz="2058" b="1">
              <a:solidFill>
                <a:srgbClr val="44333F"/>
              </a:solidFill>
              <a:latin typeface="Montserrat Semi-Bold"/>
              <a:ea typeface="Montserrat Semi-Bold"/>
              <a:cs typeface="Montserrat Semi-Bold"/>
              <a:sym typeface="Montserrat Semi-Bold"/>
            </a:endParaRPr>
          </a:p>
        </p:txBody>
      </p:sp>
      <p:sp>
        <p:nvSpPr>
          <p:cNvPr id="23" name="TextBox 23">
            <a:extLst>
              <a:ext uri="{FF2B5EF4-FFF2-40B4-BE49-F238E27FC236}">
                <a16:creationId xmlns:a16="http://schemas.microsoft.com/office/drawing/2014/main" id="{EA8A9CA5-5285-985B-4318-EBCBA4C82695}"/>
              </a:ext>
            </a:extLst>
          </p:cNvPr>
          <p:cNvSpPr txBox="1"/>
          <p:nvPr/>
        </p:nvSpPr>
        <p:spPr>
          <a:xfrm>
            <a:off x="12702529" y="7262813"/>
            <a:ext cx="2394195" cy="2842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81"/>
              </a:lnSpc>
              <a:spcBef>
                <a:spcPct val="0"/>
              </a:spcBef>
            </a:pPr>
            <a:r>
              <a:rPr lang="en-US" sz="2058" b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Klimawandel</a:t>
            </a:r>
          </a:p>
        </p:txBody>
      </p:sp>
      <p:sp>
        <p:nvSpPr>
          <p:cNvPr id="24" name="TextBox 24">
            <a:extLst>
              <a:ext uri="{FF2B5EF4-FFF2-40B4-BE49-F238E27FC236}">
                <a16:creationId xmlns:a16="http://schemas.microsoft.com/office/drawing/2014/main" id="{5703B7C6-D866-E710-63A7-6C21FF581DDD}"/>
              </a:ext>
            </a:extLst>
          </p:cNvPr>
          <p:cNvSpPr txBox="1"/>
          <p:nvPr/>
        </p:nvSpPr>
        <p:spPr>
          <a:xfrm>
            <a:off x="15420575" y="7124700"/>
            <a:ext cx="2394195" cy="5604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81"/>
              </a:lnSpc>
            </a:pPr>
            <a:r>
              <a:rPr lang="en-US" sz="2058" b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Monokulturen /</a:t>
            </a:r>
          </a:p>
          <a:p>
            <a:pPr algn="ctr">
              <a:lnSpc>
                <a:spcPts val="2181"/>
              </a:lnSpc>
              <a:spcBef>
                <a:spcPct val="0"/>
              </a:spcBef>
            </a:pPr>
            <a:r>
              <a:rPr lang="en-US" sz="2058" b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Habitatverlust</a:t>
            </a:r>
          </a:p>
        </p:txBody>
      </p:sp>
      <p:sp>
        <p:nvSpPr>
          <p:cNvPr id="25" name="TextBox 25">
            <a:extLst>
              <a:ext uri="{FF2B5EF4-FFF2-40B4-BE49-F238E27FC236}">
                <a16:creationId xmlns:a16="http://schemas.microsoft.com/office/drawing/2014/main" id="{5F0298E5-1BBD-5B77-4F08-0BBC44826821}"/>
              </a:ext>
            </a:extLst>
          </p:cNvPr>
          <p:cNvSpPr txBox="1"/>
          <p:nvPr/>
        </p:nvSpPr>
        <p:spPr>
          <a:xfrm>
            <a:off x="9984484" y="7124700"/>
            <a:ext cx="2394195" cy="5604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81"/>
              </a:lnSpc>
            </a:pPr>
            <a:r>
              <a:rPr lang="en-US" sz="2058" b="1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Pestizide</a:t>
            </a:r>
            <a:r>
              <a:rPr lang="en-US" sz="2058" b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/</a:t>
            </a:r>
          </a:p>
          <a:p>
            <a:pPr algn="ctr">
              <a:lnSpc>
                <a:spcPts val="2181"/>
              </a:lnSpc>
              <a:spcBef>
                <a:spcPct val="0"/>
              </a:spcBef>
            </a:pPr>
            <a:r>
              <a:rPr lang="en-US" sz="2058" b="1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Krankheiten</a:t>
            </a:r>
            <a:endParaRPr lang="en-US" sz="2058" b="1">
              <a:solidFill>
                <a:srgbClr val="44333F"/>
              </a:solidFill>
              <a:latin typeface="Montserrat Semi-Bold"/>
              <a:ea typeface="Montserrat Semi-Bold"/>
              <a:cs typeface="Montserrat Semi-Bold"/>
              <a:sym typeface="Montserrat Semi-Bold"/>
            </a:endParaRPr>
          </a:p>
        </p:txBody>
      </p:sp>
      <p:grpSp>
        <p:nvGrpSpPr>
          <p:cNvPr id="26" name="Group 26">
            <a:extLst>
              <a:ext uri="{FF2B5EF4-FFF2-40B4-BE49-F238E27FC236}">
                <a16:creationId xmlns:a16="http://schemas.microsoft.com/office/drawing/2014/main" id="{C3DD24C3-E6DF-0D45-1B91-719DFD775A9A}"/>
              </a:ext>
            </a:extLst>
          </p:cNvPr>
          <p:cNvGrpSpPr/>
          <p:nvPr/>
        </p:nvGrpSpPr>
        <p:grpSpPr>
          <a:xfrm>
            <a:off x="2012937" y="2063136"/>
            <a:ext cx="4786574" cy="2597596"/>
            <a:chOff x="0" y="0"/>
            <a:chExt cx="1260662" cy="684140"/>
          </a:xfrm>
        </p:grpSpPr>
        <p:sp>
          <p:nvSpPr>
            <p:cNvPr id="27" name="Freeform 27">
              <a:extLst>
                <a:ext uri="{FF2B5EF4-FFF2-40B4-BE49-F238E27FC236}">
                  <a16:creationId xmlns:a16="http://schemas.microsoft.com/office/drawing/2014/main" id="{37145F80-FAFB-7A24-E6D6-45A6A6D509FE}"/>
                </a:ext>
              </a:extLst>
            </p:cNvPr>
            <p:cNvSpPr/>
            <p:nvPr/>
          </p:nvSpPr>
          <p:spPr>
            <a:xfrm>
              <a:off x="0" y="0"/>
              <a:ext cx="1260662" cy="684140"/>
            </a:xfrm>
            <a:custGeom>
              <a:avLst/>
              <a:gdLst/>
              <a:ahLst/>
              <a:cxnLst/>
              <a:rect l="l" t="t" r="r" b="b"/>
              <a:pathLst>
                <a:path w="1260662" h="684140">
                  <a:moveTo>
                    <a:pt x="0" y="0"/>
                  </a:moveTo>
                  <a:lnTo>
                    <a:pt x="1260662" y="0"/>
                  </a:lnTo>
                  <a:lnTo>
                    <a:pt x="1260662" y="684140"/>
                  </a:lnTo>
                  <a:lnTo>
                    <a:pt x="0" y="68414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pPr marL="285750" indent="-285750">
                <a:buFontTx/>
                <a:buChar char="-"/>
              </a:pPr>
              <a:r>
                <a:rPr lang="de-DE"/>
                <a:t>Natürliche Wiesen, Hecken, Waldränder und Blühflächen als Lebensraum und Nahrungsquelle. Nutzpflanzen, wie Obst und Gemüse.</a:t>
              </a:r>
            </a:p>
            <a:p>
              <a:pPr marL="285750" indent="-285750">
                <a:buFontTx/>
                <a:buChar char="-"/>
              </a:pPr>
              <a:r>
                <a:rPr lang="de-DE"/>
                <a:t>Ökologisches Netzwerk, das auf ein Gleichgewicht angewiesen ist: Biodiversität als Vielfalt verschiedener Arten</a:t>
              </a:r>
            </a:p>
            <a:p>
              <a:pPr marL="285750" indent="-285750">
                <a:buFontTx/>
                <a:buChar char="-"/>
              </a:pPr>
              <a:r>
                <a:rPr lang="de-DE"/>
                <a:t>Ökosysteme sind stabiler, je vielfältiger sie sind.</a:t>
              </a:r>
            </a:p>
          </p:txBody>
        </p:sp>
        <p:sp>
          <p:nvSpPr>
            <p:cNvPr id="28" name="TextBox 28">
              <a:extLst>
                <a:ext uri="{FF2B5EF4-FFF2-40B4-BE49-F238E27FC236}">
                  <a16:creationId xmlns:a16="http://schemas.microsoft.com/office/drawing/2014/main" id="{2508363B-F6A3-F8BA-8053-194D015CAD2F}"/>
                </a:ext>
              </a:extLst>
            </p:cNvPr>
            <p:cNvSpPr txBox="1"/>
            <p:nvPr/>
          </p:nvSpPr>
          <p:spPr>
            <a:xfrm>
              <a:off x="0" y="28575"/>
              <a:ext cx="1260662" cy="6555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81"/>
                </a:lnSpc>
              </a:pPr>
              <a:endParaRPr/>
            </a:p>
          </p:txBody>
        </p:sp>
      </p:grpSp>
      <p:grpSp>
        <p:nvGrpSpPr>
          <p:cNvPr id="29" name="Group 29">
            <a:extLst>
              <a:ext uri="{FF2B5EF4-FFF2-40B4-BE49-F238E27FC236}">
                <a16:creationId xmlns:a16="http://schemas.microsoft.com/office/drawing/2014/main" id="{821BEF39-CD2E-1B2C-8832-C4C1524CA62F}"/>
              </a:ext>
            </a:extLst>
          </p:cNvPr>
          <p:cNvGrpSpPr/>
          <p:nvPr/>
        </p:nvGrpSpPr>
        <p:grpSpPr>
          <a:xfrm>
            <a:off x="470677" y="7810500"/>
            <a:ext cx="7826308" cy="2324101"/>
            <a:chOff x="0" y="0"/>
            <a:chExt cx="2061250" cy="612109"/>
          </a:xfrm>
        </p:grpSpPr>
        <p:sp>
          <p:nvSpPr>
            <p:cNvPr id="30" name="Freeform 30">
              <a:extLst>
                <a:ext uri="{FF2B5EF4-FFF2-40B4-BE49-F238E27FC236}">
                  <a16:creationId xmlns:a16="http://schemas.microsoft.com/office/drawing/2014/main" id="{F3DCEBDA-4D89-A07F-C102-D5CFCBF054B2}"/>
                </a:ext>
              </a:extLst>
            </p:cNvPr>
            <p:cNvSpPr/>
            <p:nvPr/>
          </p:nvSpPr>
          <p:spPr>
            <a:xfrm>
              <a:off x="0" y="0"/>
              <a:ext cx="1955213" cy="612109"/>
            </a:xfrm>
            <a:custGeom>
              <a:avLst/>
              <a:gdLst/>
              <a:ahLst/>
              <a:cxnLst/>
              <a:rect l="l" t="t" r="r" b="b"/>
              <a:pathLst>
                <a:path w="2061250" h="516014">
                  <a:moveTo>
                    <a:pt x="0" y="0"/>
                  </a:moveTo>
                  <a:lnTo>
                    <a:pt x="2061250" y="0"/>
                  </a:lnTo>
                  <a:lnTo>
                    <a:pt x="2061250" y="516014"/>
                  </a:lnTo>
                  <a:lnTo>
                    <a:pt x="0" y="51601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pPr marL="285750" indent="-285750">
                <a:buFontTx/>
                <a:buChar char="-"/>
              </a:pPr>
              <a:r>
                <a:rPr lang="de-DE"/>
                <a:t>Mehr Bestäuber = höhere Erträge</a:t>
              </a:r>
            </a:p>
            <a:p>
              <a:pPr marL="285750" indent="-285750">
                <a:buFontTx/>
                <a:buChar char="-"/>
              </a:pPr>
              <a:r>
                <a:rPr lang="de-DE"/>
                <a:t>Art der Landwirtschaft kann Bestäuber fördern oder gefährden:</a:t>
              </a:r>
            </a:p>
            <a:p>
              <a:pPr marL="742950" lvl="1" indent="-285750">
                <a:buFontTx/>
                <a:buChar char="-"/>
              </a:pPr>
              <a:r>
                <a:rPr lang="de-DE"/>
                <a:t>Positiv: Blühstreifen, weniger Pestizide, Mischkulturen</a:t>
              </a:r>
            </a:p>
            <a:p>
              <a:pPr marL="742950" lvl="1" indent="-285750">
                <a:buFontTx/>
                <a:buChar char="-"/>
              </a:pPr>
              <a:r>
                <a:rPr lang="de-DE"/>
                <a:t>Negativ: Monokulturen, Beleuchtung, hoher Pestizideinsatz</a:t>
              </a:r>
            </a:p>
            <a:p>
              <a:pPr marL="285750" indent="-285750">
                <a:buFontTx/>
                <a:buChar char="-"/>
              </a:pPr>
              <a:r>
                <a:rPr lang="de-DE"/>
                <a:t>Imkerei bietet Behausungen, kontrolliert Krankheiten und sorgt für gesunde Völker.</a:t>
              </a:r>
            </a:p>
            <a:p>
              <a:pPr marL="285750" indent="-285750">
                <a:buFontTx/>
                <a:buChar char="-"/>
              </a:pPr>
              <a:r>
                <a:rPr lang="de-DE"/>
                <a:t>Ein großer Teil der Nahrung, nicht nur Honig, hängt von Bestäubung ab: Äpfel, Tomaten, Kürbisse, Mandeln etc.</a:t>
              </a:r>
            </a:p>
          </p:txBody>
        </p:sp>
        <p:sp>
          <p:nvSpPr>
            <p:cNvPr id="31" name="TextBox 31">
              <a:extLst>
                <a:ext uri="{FF2B5EF4-FFF2-40B4-BE49-F238E27FC236}">
                  <a16:creationId xmlns:a16="http://schemas.microsoft.com/office/drawing/2014/main" id="{D0F10895-A028-A570-B418-6E3C7AFCD44D}"/>
                </a:ext>
              </a:extLst>
            </p:cNvPr>
            <p:cNvSpPr txBox="1"/>
            <p:nvPr/>
          </p:nvSpPr>
          <p:spPr>
            <a:xfrm>
              <a:off x="0" y="28575"/>
              <a:ext cx="2061250" cy="48743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81"/>
                </a:lnSpc>
              </a:pPr>
              <a:endParaRPr/>
            </a:p>
          </p:txBody>
        </p:sp>
      </p:grpSp>
      <p:grpSp>
        <p:nvGrpSpPr>
          <p:cNvPr id="32" name="Group 32">
            <a:extLst>
              <a:ext uri="{FF2B5EF4-FFF2-40B4-BE49-F238E27FC236}">
                <a16:creationId xmlns:a16="http://schemas.microsoft.com/office/drawing/2014/main" id="{DD7D0DAE-98F6-30D6-5B0A-37499A44255D}"/>
              </a:ext>
            </a:extLst>
          </p:cNvPr>
          <p:cNvGrpSpPr/>
          <p:nvPr/>
        </p:nvGrpSpPr>
        <p:grpSpPr>
          <a:xfrm>
            <a:off x="9984484" y="7810499"/>
            <a:ext cx="7830285" cy="2324101"/>
            <a:chOff x="0" y="0"/>
            <a:chExt cx="2062297" cy="516014"/>
          </a:xfrm>
        </p:grpSpPr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2C558902-897F-AACF-193C-A9B307B79B6F}"/>
                </a:ext>
              </a:extLst>
            </p:cNvPr>
            <p:cNvSpPr/>
            <p:nvPr/>
          </p:nvSpPr>
          <p:spPr>
            <a:xfrm>
              <a:off x="0" y="0"/>
              <a:ext cx="2062297" cy="516014"/>
            </a:xfrm>
            <a:custGeom>
              <a:avLst/>
              <a:gdLst/>
              <a:ahLst/>
              <a:cxnLst/>
              <a:rect l="l" t="t" r="r" b="b"/>
              <a:pathLst>
                <a:path w="2062297" h="516014">
                  <a:moveTo>
                    <a:pt x="0" y="0"/>
                  </a:moveTo>
                  <a:lnTo>
                    <a:pt x="2062297" y="0"/>
                  </a:lnTo>
                  <a:lnTo>
                    <a:pt x="2062297" y="516014"/>
                  </a:lnTo>
                  <a:lnTo>
                    <a:pt x="0" y="51601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pPr marL="285750" indent="-285750">
                <a:buFontTx/>
                <a:buChar char="-"/>
              </a:pPr>
              <a:r>
                <a:rPr lang="de-DE"/>
                <a:t>Verlust artenreicher Lebensräume bedeutet einen Verlust von Nahrung über das Jahr verteilt.</a:t>
              </a:r>
            </a:p>
            <a:p>
              <a:pPr marL="285750" indent="-285750">
                <a:buFontTx/>
                <a:buChar char="-"/>
              </a:pPr>
              <a:r>
                <a:rPr lang="de-DE"/>
                <a:t>Pestizide können Bienen verwirren, schwächen und töten.</a:t>
              </a:r>
            </a:p>
            <a:p>
              <a:pPr marL="285750" indent="-285750">
                <a:buFontTx/>
                <a:buChar char="-"/>
              </a:pPr>
              <a:r>
                <a:rPr lang="de-DE"/>
                <a:t>Monokulturen bieten nur für kurze Zeit Nahrung.</a:t>
              </a:r>
            </a:p>
            <a:p>
              <a:pPr marL="285750" indent="-285750">
                <a:buFontTx/>
                <a:buChar char="-"/>
              </a:pPr>
              <a:r>
                <a:rPr lang="de-DE"/>
                <a:t>Klimawandel: Extremwetter und Dürre schwächen Bienen und ihre Nahrungsquellen</a:t>
              </a:r>
            </a:p>
            <a:p>
              <a:pPr marL="285750" indent="-285750">
                <a:buFontTx/>
                <a:buChar char="-"/>
              </a:pPr>
              <a:r>
                <a:rPr lang="de-DE"/>
                <a:t>Krankheiten und Parasiten schwächen das Immunsystem.</a:t>
              </a:r>
            </a:p>
          </p:txBody>
        </p:sp>
        <p:sp>
          <p:nvSpPr>
            <p:cNvPr id="34" name="TextBox 34">
              <a:extLst>
                <a:ext uri="{FF2B5EF4-FFF2-40B4-BE49-F238E27FC236}">
                  <a16:creationId xmlns:a16="http://schemas.microsoft.com/office/drawing/2014/main" id="{753B9D60-46E9-FDFE-7341-BE0C7F8DEB13}"/>
                </a:ext>
              </a:extLst>
            </p:cNvPr>
            <p:cNvSpPr txBox="1"/>
            <p:nvPr/>
          </p:nvSpPr>
          <p:spPr>
            <a:xfrm>
              <a:off x="0" y="28575"/>
              <a:ext cx="2062297" cy="48743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81"/>
                </a:lnSpc>
              </a:pPr>
              <a:endParaRPr/>
            </a:p>
          </p:txBody>
        </p:sp>
      </p:grpSp>
      <p:sp>
        <p:nvSpPr>
          <p:cNvPr id="36" name="AutoShape 10">
            <a:extLst>
              <a:ext uri="{FF2B5EF4-FFF2-40B4-BE49-F238E27FC236}">
                <a16:creationId xmlns:a16="http://schemas.microsoft.com/office/drawing/2014/main" id="{C4BC1278-3453-E19C-9C95-06143875E8F6}"/>
              </a:ext>
            </a:extLst>
          </p:cNvPr>
          <p:cNvSpPr/>
          <p:nvPr/>
        </p:nvSpPr>
        <p:spPr>
          <a:xfrm flipH="1" flipV="1">
            <a:off x="7038077" y="1569400"/>
            <a:ext cx="1096810" cy="2633246"/>
          </a:xfrm>
          <a:prstGeom prst="line">
            <a:avLst/>
          </a:prstGeom>
          <a:ln w="38100" cap="flat">
            <a:solidFill>
              <a:srgbClr val="44333F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de-DE"/>
          </a:p>
        </p:txBody>
      </p:sp>
      <p:sp>
        <p:nvSpPr>
          <p:cNvPr id="37" name="AutoShape 10">
            <a:extLst>
              <a:ext uri="{FF2B5EF4-FFF2-40B4-BE49-F238E27FC236}">
                <a16:creationId xmlns:a16="http://schemas.microsoft.com/office/drawing/2014/main" id="{C1FC536A-E55C-1407-0C76-E6BF04E384FA}"/>
              </a:ext>
            </a:extLst>
          </p:cNvPr>
          <p:cNvSpPr/>
          <p:nvPr/>
        </p:nvSpPr>
        <p:spPr>
          <a:xfrm>
            <a:off x="5448954" y="6743700"/>
            <a:ext cx="6829621" cy="0"/>
          </a:xfrm>
          <a:prstGeom prst="line">
            <a:avLst/>
          </a:prstGeom>
          <a:ln w="38100" cap="flat">
            <a:solidFill>
              <a:srgbClr val="44333F"/>
            </a:solidFill>
            <a:prstDash val="sysDot"/>
            <a:headEnd type="triangle" w="med" len="med"/>
            <a:tailEnd type="triangle" w="med" len="med"/>
          </a:ln>
        </p:spPr>
        <p:txBody>
          <a:bodyPr/>
          <a:lstStyle/>
          <a:p>
            <a:endParaRPr lang="de-DE"/>
          </a:p>
        </p:txBody>
      </p:sp>
      <p:sp>
        <p:nvSpPr>
          <p:cNvPr id="38" name="AutoShape 10">
            <a:extLst>
              <a:ext uri="{FF2B5EF4-FFF2-40B4-BE49-F238E27FC236}">
                <a16:creationId xmlns:a16="http://schemas.microsoft.com/office/drawing/2014/main" id="{4A64290C-8144-A6B7-B22B-60DFF9D9C813}"/>
              </a:ext>
            </a:extLst>
          </p:cNvPr>
          <p:cNvSpPr/>
          <p:nvPr/>
        </p:nvSpPr>
        <p:spPr>
          <a:xfrm flipV="1">
            <a:off x="4697418" y="5218990"/>
            <a:ext cx="2922582" cy="1081479"/>
          </a:xfrm>
          <a:prstGeom prst="line">
            <a:avLst/>
          </a:prstGeom>
          <a:ln w="38100" cap="flat">
            <a:solidFill>
              <a:srgbClr val="44333F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de-DE"/>
          </a:p>
        </p:txBody>
      </p:sp>
      <p:sp>
        <p:nvSpPr>
          <p:cNvPr id="39" name="AutoShape 10">
            <a:extLst>
              <a:ext uri="{FF2B5EF4-FFF2-40B4-BE49-F238E27FC236}">
                <a16:creationId xmlns:a16="http://schemas.microsoft.com/office/drawing/2014/main" id="{88E43BF3-2A19-993E-F53E-404152CFDED8}"/>
              </a:ext>
            </a:extLst>
          </p:cNvPr>
          <p:cNvSpPr/>
          <p:nvPr/>
        </p:nvSpPr>
        <p:spPr>
          <a:xfrm>
            <a:off x="10548263" y="5215963"/>
            <a:ext cx="2922582" cy="1113908"/>
          </a:xfrm>
          <a:prstGeom prst="line">
            <a:avLst/>
          </a:prstGeom>
          <a:ln w="38100" cap="flat">
            <a:solidFill>
              <a:srgbClr val="44333F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de-DE"/>
          </a:p>
        </p:txBody>
      </p:sp>
      <p:sp>
        <p:nvSpPr>
          <p:cNvPr id="40" name="AutoShape 10">
            <a:extLst>
              <a:ext uri="{FF2B5EF4-FFF2-40B4-BE49-F238E27FC236}">
                <a16:creationId xmlns:a16="http://schemas.microsoft.com/office/drawing/2014/main" id="{B561337B-490D-765F-01B2-C48DEB9667C4}"/>
              </a:ext>
            </a:extLst>
          </p:cNvPr>
          <p:cNvSpPr/>
          <p:nvPr/>
        </p:nvSpPr>
        <p:spPr>
          <a:xfrm>
            <a:off x="13590584" y="4685463"/>
            <a:ext cx="0" cy="1644408"/>
          </a:xfrm>
          <a:prstGeom prst="line">
            <a:avLst/>
          </a:prstGeom>
          <a:ln w="38100" cap="flat">
            <a:solidFill>
              <a:srgbClr val="44333F"/>
            </a:solidFill>
            <a:prstDash val="sysDot"/>
            <a:headEnd type="triangle" w="med" len="med"/>
            <a:tailEnd type="triangle" w="med" len="med"/>
          </a:ln>
        </p:spPr>
        <p:txBody>
          <a:bodyPr/>
          <a:lstStyle/>
          <a:p>
            <a:endParaRPr lang="de-DE"/>
          </a:p>
        </p:txBody>
      </p:sp>
      <p:sp>
        <p:nvSpPr>
          <p:cNvPr id="41" name="AutoShape 10">
            <a:extLst>
              <a:ext uri="{FF2B5EF4-FFF2-40B4-BE49-F238E27FC236}">
                <a16:creationId xmlns:a16="http://schemas.microsoft.com/office/drawing/2014/main" id="{4D8DC999-1719-2D9C-6497-AE23D4EBA055}"/>
              </a:ext>
            </a:extLst>
          </p:cNvPr>
          <p:cNvSpPr/>
          <p:nvPr/>
        </p:nvSpPr>
        <p:spPr>
          <a:xfrm>
            <a:off x="4388373" y="4827951"/>
            <a:ext cx="0" cy="1644408"/>
          </a:xfrm>
          <a:prstGeom prst="line">
            <a:avLst/>
          </a:prstGeom>
          <a:ln w="38100" cap="flat">
            <a:solidFill>
              <a:srgbClr val="44333F"/>
            </a:solidFill>
            <a:prstDash val="sysDot"/>
            <a:headEnd type="triangle" w="med" len="med"/>
            <a:tailEnd type="triangle" w="med" len="med"/>
          </a:ln>
        </p:spPr>
        <p:txBody>
          <a:bodyPr/>
          <a:lstStyle/>
          <a:p>
            <a:endParaRPr lang="de-DE"/>
          </a:p>
        </p:txBody>
      </p:sp>
      <p:sp>
        <p:nvSpPr>
          <p:cNvPr id="42" name="AutoShape 10">
            <a:extLst>
              <a:ext uri="{FF2B5EF4-FFF2-40B4-BE49-F238E27FC236}">
                <a16:creationId xmlns:a16="http://schemas.microsoft.com/office/drawing/2014/main" id="{C5F93833-68D4-13EC-34B0-D383913FD1F0}"/>
              </a:ext>
            </a:extLst>
          </p:cNvPr>
          <p:cNvSpPr/>
          <p:nvPr/>
        </p:nvSpPr>
        <p:spPr>
          <a:xfrm>
            <a:off x="6009427" y="1300156"/>
            <a:ext cx="6050626" cy="33344"/>
          </a:xfrm>
          <a:prstGeom prst="line">
            <a:avLst/>
          </a:prstGeom>
          <a:ln w="38100" cap="flat">
            <a:solidFill>
              <a:srgbClr val="44333F"/>
            </a:solidFill>
            <a:prstDash val="sysDot"/>
            <a:headEnd type="triangle" w="med" len="med"/>
            <a:tailEnd type="triangle" w="med" len="med"/>
          </a:ln>
        </p:spPr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558304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8b2aa5a6-1ca3-4252-89c4-2e5e1eec8c81" xsi:nil="true"/>
    <lcf76f155ced4ddcb4097134ff3c332f xmlns="a3f8ac64-bfb0-4014-95b3-94d2537ca33f">
      <Terms xmlns="http://schemas.microsoft.com/office/infopath/2007/PartnerControls"/>
    </lcf76f155ced4ddcb4097134ff3c332f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DABA576D95B304C9845C77BCD02DC62" ma:contentTypeVersion="21" ma:contentTypeDescription="Ein neues Dokument erstellen." ma:contentTypeScope="" ma:versionID="a5a7c745381938a74a396ec4b6c3fc6c">
  <xsd:schema xmlns:xsd="http://www.w3.org/2001/XMLSchema" xmlns:xs="http://www.w3.org/2001/XMLSchema" xmlns:p="http://schemas.microsoft.com/office/2006/metadata/properties" xmlns:ns1="http://schemas.microsoft.com/sharepoint/v3" xmlns:ns2="a3f8ac64-bfb0-4014-95b3-94d2537ca33f" xmlns:ns3="8b2aa5a6-1ca3-4252-89c4-2e5e1eec8c81" targetNamespace="http://schemas.microsoft.com/office/2006/metadata/properties" ma:root="true" ma:fieldsID="b71825277235deec85457956ffb63f11" ns1:_="" ns2:_="" ns3:_="">
    <xsd:import namespace="http://schemas.microsoft.com/sharepoint/v3"/>
    <xsd:import namespace="a3f8ac64-bfb0-4014-95b3-94d2537ca33f"/>
    <xsd:import namespace="8b2aa5a6-1ca3-4252-89c4-2e5e1eec8c8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1:_ip_UnifiedCompliancePolicyProperties" minOccurs="0"/>
                <xsd:element ref="ns1:_ip_UnifiedCompliancePolicyUIAc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6" nillable="true" ma:displayName="Eigenschaften der einheitlichen Compliancerichtlinie" ma:hidden="true" ma:internalName="_ip_UnifiedCompliancePolicyProperties">
      <xsd:simpleType>
        <xsd:restriction base="dms:Note"/>
      </xsd:simpleType>
    </xsd:element>
    <xsd:element name="_ip_UnifiedCompliancePolicyUIAction" ma:index="27" nillable="true" ma:displayName="UI-Aktion der einheitlichen Compliancerichtlinie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f8ac64-bfb0-4014-95b3-94d2537ca33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Bildmarkierungen" ma:readOnly="false" ma:fieldId="{5cf76f15-5ced-4ddc-b409-7134ff3c332f}" ma:taxonomyMulti="true" ma:sspId="e63edab7-d5f1-4c02-989a-0e8ed7c6c38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8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b2aa5a6-1ca3-4252-89c4-2e5e1eec8c81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4dad0ae0-1d90-40fb-9896-013ee2662206}" ma:internalName="TaxCatchAll" ma:showField="CatchAllData" ma:web="8b2aa5a6-1ca3-4252-89c4-2e5e1eec8c8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E3B6B3E-6D3E-4C3F-A7A8-7A80DDF0F26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DFCC24C-72B8-41EF-AFED-CD6FDF52196F}">
  <ds:schemaRefs>
    <ds:schemaRef ds:uri="733d7424-4c21-4578-ba9a-1057e6ad4ecc"/>
    <ds:schemaRef ds:uri="e0876e0b-2564-4126-a943-de539fb3fb9b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5913A970-6A5A-47AB-80CD-35E8B6248F96}"/>
</file>

<file path=docMetadata/LabelInfo.xml><?xml version="1.0" encoding="utf-8"?>
<clbl:labelList xmlns:clbl="http://schemas.microsoft.com/office/2020/mipLabelMetadata">
  <clbl:label id="{9d258917-277f-42cd-a3cd-14c4e9ee58bc}" enabled="1" method="Standard" siteId="{38ae3bcd-9579-4fd4-adda-b42e1495d55a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Custom</PresentationFormat>
  <Slides>2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Green Illustration Environmental Sustainability Presentation</dc:title>
  <cp:revision>1</cp:revision>
  <dcterms:created xsi:type="dcterms:W3CDTF">2006-08-16T00:00:00Z</dcterms:created>
  <dcterms:modified xsi:type="dcterms:W3CDTF">2026-09-28T13:02:06Z</dcterms:modified>
  <dc:identifier>DAG7HFYoBVI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0x0101003DABA576D95B304C9845C77BCD02DC62</vt:lpwstr>
  </property>
  <property fmtid="{D5CDD505-2E9C-101B-9397-08002B2CF9AE}" pid="3" name="MediaServiceImageTags">
    <vt:lpwstr/>
  </property>
</Properties>
</file>