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7" r:id="rId5"/>
    <p:sldId id="256" r:id="rId6"/>
    <p:sldId id="264" r:id="rId7"/>
    <p:sldId id="266" r:id="rId8"/>
    <p:sldId id="267" r:id="rId9"/>
    <p:sldId id="269" r:id="rId10"/>
    <p:sldId id="268" r:id="rId11"/>
    <p:sldId id="261" r:id="rId12"/>
    <p:sldId id="262" r:id="rId13"/>
    <p:sldId id="263" r:id="rId14"/>
  </p:sldIdLst>
  <p:sldSz cx="18288000" cy="10287000"/>
  <p:notesSz cx="6858000" cy="9144000"/>
  <p:embeddedFontLst>
    <p:embeddedFont>
      <p:font typeface="Anonymous Pro Bold" panose="020B0604020202020204" charset="0"/>
      <p:regular r:id="rId15"/>
      <p:bold r:id="rId16"/>
    </p:embeddedFont>
    <p:embeddedFont>
      <p:font typeface="Cousine" panose="020B0604020202020204" charset="0"/>
      <p:regular r:id="rId17"/>
    </p:embeddedFont>
    <p:embeddedFont>
      <p:font typeface="Cousine Bold"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4664" autoAdjust="0"/>
  </p:normalViewPr>
  <p:slideViewPr>
    <p:cSldViewPr>
      <p:cViewPr varScale="1">
        <p:scale>
          <a:sx n="78" d="100"/>
          <a:sy n="78" d="100"/>
        </p:scale>
        <p:origin x="4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chl, Daniela (P&amp;O SIR SPE BO OS TRM)" userId="8ad943f1-21f6-4a85-adfc-3e76b88c5f4e" providerId="ADAL" clId="{35781C50-9C8D-468D-AA70-F2EFA8B1C131}"/>
    <pc:docChg chg="modSld">
      <pc:chgData name="Duschl, Daniela (P&amp;O SIR SPE BO OS TRM)" userId="8ad943f1-21f6-4a85-adfc-3e76b88c5f4e" providerId="ADAL" clId="{35781C50-9C8D-468D-AA70-F2EFA8B1C131}" dt="2026-01-16T13:20:35.197" v="15" actId="20577"/>
      <pc:docMkLst>
        <pc:docMk/>
      </pc:docMkLst>
      <pc:sldChg chg="modSp mod">
        <pc:chgData name="Duschl, Daniela (P&amp;O SIR SPE BO OS TRM)" userId="8ad943f1-21f6-4a85-adfc-3e76b88c5f4e" providerId="ADAL" clId="{35781C50-9C8D-468D-AA70-F2EFA8B1C131}" dt="2026-01-16T13:18:33.666" v="14" actId="20577"/>
        <pc:sldMkLst>
          <pc:docMk/>
          <pc:sldMk cId="0" sldId="257"/>
        </pc:sldMkLst>
        <pc:spChg chg="mod">
          <ac:chgData name="Duschl, Daniela (P&amp;O SIR SPE BO OS TRM)" userId="8ad943f1-21f6-4a85-adfc-3e76b88c5f4e" providerId="ADAL" clId="{35781C50-9C8D-468D-AA70-F2EFA8B1C131}" dt="2026-01-16T13:18:33.666" v="14" actId="20577"/>
          <ac:spMkLst>
            <pc:docMk/>
            <pc:sldMk cId="0" sldId="257"/>
            <ac:spMk id="26" creationId="{00000000-0000-0000-0000-000000000000}"/>
          </ac:spMkLst>
        </pc:spChg>
      </pc:sldChg>
      <pc:sldChg chg="modSp mod">
        <pc:chgData name="Duschl, Daniela (P&amp;O SIR SPE BO OS TRM)" userId="8ad943f1-21f6-4a85-adfc-3e76b88c5f4e" providerId="ADAL" clId="{35781C50-9C8D-468D-AA70-F2EFA8B1C131}" dt="2026-01-16T13:20:35.197" v="15" actId="20577"/>
        <pc:sldMkLst>
          <pc:docMk/>
          <pc:sldMk cId="0" sldId="262"/>
        </pc:sldMkLst>
        <pc:spChg chg="mod">
          <ac:chgData name="Duschl, Daniela (P&amp;O SIR SPE BO OS TRM)" userId="8ad943f1-21f6-4a85-adfc-3e76b88c5f4e" providerId="ADAL" clId="{35781C50-9C8D-468D-AA70-F2EFA8B1C131}" dt="2026-01-16T13:20:35.197" v="15" actId="20577"/>
          <ac:spMkLst>
            <pc:docMk/>
            <pc:sldMk cId="0" sldId="262"/>
            <ac:spMk id="2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8.svg"/><Relationship Id="rId7" Type="http://schemas.openxmlformats.org/officeDocument/2006/relationships/image" Target="../media/image6.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4.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8.svg"/><Relationship Id="rId7" Type="http://schemas.openxmlformats.org/officeDocument/2006/relationships/image" Target="../media/image6.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4.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8.svg"/><Relationship Id="rId7" Type="http://schemas.openxmlformats.org/officeDocument/2006/relationships/image" Target="../media/image6.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4.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8.svg"/><Relationship Id="rId7" Type="http://schemas.openxmlformats.org/officeDocument/2006/relationships/image" Target="../media/image6.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4.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ACACA"/>
        </a:solidFill>
        <a:effectLst/>
      </p:bgPr>
    </p:bg>
    <p:spTree>
      <p:nvGrpSpPr>
        <p:cNvPr id="1" name=""/>
        <p:cNvGrpSpPr/>
        <p:nvPr/>
      </p:nvGrpSpPr>
      <p:grpSpPr>
        <a:xfrm>
          <a:off x="0" y="0"/>
          <a:ext cx="0" cy="0"/>
          <a:chOff x="0" y="0"/>
          <a:chExt cx="0" cy="0"/>
        </a:xfrm>
      </p:grpSpPr>
      <p:grpSp>
        <p:nvGrpSpPr>
          <p:cNvPr id="2" name="Group 2"/>
          <p:cNvGrpSpPr/>
          <p:nvPr/>
        </p:nvGrpSpPr>
        <p:grpSpPr>
          <a:xfrm>
            <a:off x="408934" y="440465"/>
            <a:ext cx="17470132" cy="957120"/>
            <a:chOff x="0" y="0"/>
            <a:chExt cx="4601187" cy="252081"/>
          </a:xfrm>
        </p:grpSpPr>
        <p:sp>
          <p:nvSpPr>
            <p:cNvPr id="3" name="Freeform 3"/>
            <p:cNvSpPr/>
            <p:nvPr/>
          </p:nvSpPr>
          <p:spPr>
            <a:xfrm>
              <a:off x="0" y="0"/>
              <a:ext cx="4601187" cy="252081"/>
            </a:xfrm>
            <a:custGeom>
              <a:avLst/>
              <a:gdLst/>
              <a:ahLst/>
              <a:cxnLst/>
              <a:rect l="l" t="t" r="r" b="b"/>
              <a:pathLst>
                <a:path w="4601187" h="252081">
                  <a:moveTo>
                    <a:pt x="0" y="0"/>
                  </a:moveTo>
                  <a:lnTo>
                    <a:pt x="4601187" y="0"/>
                  </a:lnTo>
                  <a:lnTo>
                    <a:pt x="4601187" y="252081"/>
                  </a:lnTo>
                  <a:lnTo>
                    <a:pt x="0" y="252081"/>
                  </a:lnTo>
                  <a:close/>
                </a:path>
              </a:pathLst>
            </a:custGeom>
            <a:solidFill>
              <a:srgbClr val="0057CC"/>
            </a:solidFill>
            <a:ln w="28575" cap="sq">
              <a:solidFill>
                <a:srgbClr val="000000"/>
              </a:solidFill>
              <a:prstDash val="solid"/>
              <a:miter/>
            </a:ln>
          </p:spPr>
          <p:txBody>
            <a:bodyPr/>
            <a:lstStyle/>
            <a:p>
              <a:endParaRPr lang="de-DE"/>
            </a:p>
          </p:txBody>
        </p:sp>
        <p:sp>
          <p:nvSpPr>
            <p:cNvPr id="4" name="TextBox 4"/>
            <p:cNvSpPr txBox="1"/>
            <p:nvPr/>
          </p:nvSpPr>
          <p:spPr>
            <a:xfrm>
              <a:off x="0" y="-47625"/>
              <a:ext cx="4601187" cy="29970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08934" y="2301613"/>
            <a:ext cx="17470132" cy="7544923"/>
            <a:chOff x="0" y="0"/>
            <a:chExt cx="4601187" cy="1987140"/>
          </a:xfrm>
        </p:grpSpPr>
        <p:sp>
          <p:nvSpPr>
            <p:cNvPr id="6" name="Freeform 6"/>
            <p:cNvSpPr/>
            <p:nvPr/>
          </p:nvSpPr>
          <p:spPr>
            <a:xfrm>
              <a:off x="0" y="0"/>
              <a:ext cx="4601187" cy="1987140"/>
            </a:xfrm>
            <a:custGeom>
              <a:avLst/>
              <a:gdLst/>
              <a:ahLst/>
              <a:cxnLst/>
              <a:rect l="l" t="t" r="r" b="b"/>
              <a:pathLst>
                <a:path w="4601187" h="1987140">
                  <a:moveTo>
                    <a:pt x="0" y="0"/>
                  </a:moveTo>
                  <a:lnTo>
                    <a:pt x="4601187" y="0"/>
                  </a:lnTo>
                  <a:lnTo>
                    <a:pt x="4601187" y="1987140"/>
                  </a:lnTo>
                  <a:lnTo>
                    <a:pt x="0" y="1987140"/>
                  </a:lnTo>
                  <a:close/>
                </a:path>
              </a:pathLst>
            </a:custGeom>
            <a:solidFill>
              <a:srgbClr val="FFFFFF"/>
            </a:solidFill>
            <a:ln w="28575" cap="sq">
              <a:solidFill>
                <a:srgbClr val="000000"/>
              </a:solidFill>
              <a:prstDash val="solid"/>
              <a:miter/>
            </a:ln>
          </p:spPr>
          <p:txBody>
            <a:bodyPr/>
            <a:lstStyle/>
            <a:p>
              <a:endParaRPr lang="de-DE"/>
            </a:p>
          </p:txBody>
        </p:sp>
        <p:sp>
          <p:nvSpPr>
            <p:cNvPr id="7" name="TextBox 7"/>
            <p:cNvSpPr txBox="1"/>
            <p:nvPr/>
          </p:nvSpPr>
          <p:spPr>
            <a:xfrm>
              <a:off x="0" y="-47625"/>
              <a:ext cx="4601187" cy="203476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712909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9" name="Freeform 9"/>
          <p:cNvSpPr/>
          <p:nvPr/>
        </p:nvSpPr>
        <p:spPr>
          <a:xfrm>
            <a:off x="16467139"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0" name="Freeform 10"/>
          <p:cNvSpPr/>
          <p:nvPr/>
        </p:nvSpPr>
        <p:spPr>
          <a:xfrm>
            <a:off x="1580721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nvGrpSpPr>
          <p:cNvPr id="11" name="Group 11"/>
          <p:cNvGrpSpPr/>
          <p:nvPr/>
        </p:nvGrpSpPr>
        <p:grpSpPr>
          <a:xfrm>
            <a:off x="408934" y="9193555"/>
            <a:ext cx="17470132" cy="652980"/>
            <a:chOff x="0" y="0"/>
            <a:chExt cx="4601187" cy="171978"/>
          </a:xfrm>
        </p:grpSpPr>
        <p:sp>
          <p:nvSpPr>
            <p:cNvPr id="12" name="Freeform 12"/>
            <p:cNvSpPr/>
            <p:nvPr/>
          </p:nvSpPr>
          <p:spPr>
            <a:xfrm>
              <a:off x="0" y="0"/>
              <a:ext cx="4601187" cy="171978"/>
            </a:xfrm>
            <a:custGeom>
              <a:avLst/>
              <a:gdLst/>
              <a:ahLst/>
              <a:cxnLst/>
              <a:rect l="l" t="t" r="r" b="b"/>
              <a:pathLst>
                <a:path w="4601187" h="171978">
                  <a:moveTo>
                    <a:pt x="0" y="0"/>
                  </a:moveTo>
                  <a:lnTo>
                    <a:pt x="4601187" y="0"/>
                  </a:lnTo>
                  <a:lnTo>
                    <a:pt x="46011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3" name="TextBox 13"/>
            <p:cNvSpPr txBox="1"/>
            <p:nvPr/>
          </p:nvSpPr>
          <p:spPr>
            <a:xfrm>
              <a:off x="0" y="-38100"/>
              <a:ext cx="46011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08934" y="9193555"/>
            <a:ext cx="755149" cy="652980"/>
            <a:chOff x="0" y="0"/>
            <a:chExt cx="198887" cy="171978"/>
          </a:xfrm>
        </p:grpSpPr>
        <p:sp>
          <p:nvSpPr>
            <p:cNvPr id="15" name="Freeform 15"/>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6" name="TextBox 16"/>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7123917" y="9193555"/>
            <a:ext cx="755149" cy="652980"/>
            <a:chOff x="0" y="0"/>
            <a:chExt cx="198887" cy="171978"/>
          </a:xfrm>
        </p:grpSpPr>
        <p:sp>
          <p:nvSpPr>
            <p:cNvPr id="18" name="Freeform 18"/>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9" name="TextBox 19"/>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p:cNvSpPr/>
          <p:nvPr/>
        </p:nvSpPr>
        <p:spPr>
          <a:xfrm>
            <a:off x="17382855" y="9306337"/>
            <a:ext cx="320173" cy="427416"/>
          </a:xfrm>
          <a:custGeom>
            <a:avLst/>
            <a:gdLst/>
            <a:ahLst/>
            <a:cxnLst/>
            <a:rect l="l" t="t" r="r" b="b"/>
            <a:pathLst>
              <a:path w="320173" h="427416">
                <a:moveTo>
                  <a:pt x="0" y="0"/>
                </a:moveTo>
                <a:lnTo>
                  <a:pt x="320173" y="0"/>
                </a:lnTo>
                <a:lnTo>
                  <a:pt x="320173" y="427416"/>
                </a:lnTo>
                <a:lnTo>
                  <a:pt x="0" y="427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1" name="Freeform 21"/>
          <p:cNvSpPr/>
          <p:nvPr/>
        </p:nvSpPr>
        <p:spPr>
          <a:xfrm flipH="1">
            <a:off x="584087" y="9306337"/>
            <a:ext cx="320173" cy="427416"/>
          </a:xfrm>
          <a:custGeom>
            <a:avLst/>
            <a:gdLst/>
            <a:ahLst/>
            <a:cxnLst/>
            <a:rect l="l" t="t" r="r" b="b"/>
            <a:pathLst>
              <a:path w="320173" h="427416">
                <a:moveTo>
                  <a:pt x="320174" y="0"/>
                </a:moveTo>
                <a:lnTo>
                  <a:pt x="0" y="0"/>
                </a:lnTo>
                <a:lnTo>
                  <a:pt x="0" y="427416"/>
                </a:lnTo>
                <a:lnTo>
                  <a:pt x="320174" y="427416"/>
                </a:lnTo>
                <a:lnTo>
                  <a:pt x="32017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2" name="Freeform 22"/>
          <p:cNvSpPr/>
          <p:nvPr/>
        </p:nvSpPr>
        <p:spPr>
          <a:xfrm>
            <a:off x="2310814" y="4102411"/>
            <a:ext cx="5798369" cy="3088949"/>
          </a:xfrm>
          <a:custGeom>
            <a:avLst/>
            <a:gdLst/>
            <a:ahLst/>
            <a:cxnLst/>
            <a:rect l="l" t="t" r="r" b="b"/>
            <a:pathLst>
              <a:path w="5798369" h="3088949">
                <a:moveTo>
                  <a:pt x="0" y="0"/>
                </a:moveTo>
                <a:lnTo>
                  <a:pt x="5798370" y="0"/>
                </a:lnTo>
                <a:lnTo>
                  <a:pt x="5798370" y="3088950"/>
                </a:lnTo>
                <a:lnTo>
                  <a:pt x="0" y="30889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23" name="Freeform 23"/>
          <p:cNvSpPr/>
          <p:nvPr/>
        </p:nvSpPr>
        <p:spPr>
          <a:xfrm>
            <a:off x="7336807" y="6800504"/>
            <a:ext cx="640554" cy="1090726"/>
          </a:xfrm>
          <a:custGeom>
            <a:avLst/>
            <a:gdLst/>
            <a:ahLst/>
            <a:cxnLst/>
            <a:rect l="l" t="t" r="r" b="b"/>
            <a:pathLst>
              <a:path w="640554" h="1090726">
                <a:moveTo>
                  <a:pt x="0" y="0"/>
                </a:moveTo>
                <a:lnTo>
                  <a:pt x="640553" y="0"/>
                </a:lnTo>
                <a:lnTo>
                  <a:pt x="640553" y="1090726"/>
                </a:lnTo>
                <a:lnTo>
                  <a:pt x="0" y="109072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24" name="Freeform 24"/>
          <p:cNvSpPr/>
          <p:nvPr/>
        </p:nvSpPr>
        <p:spPr>
          <a:xfrm>
            <a:off x="2092743" y="3762832"/>
            <a:ext cx="1048895" cy="1018382"/>
          </a:xfrm>
          <a:custGeom>
            <a:avLst/>
            <a:gdLst/>
            <a:ahLst/>
            <a:cxnLst/>
            <a:rect l="l" t="t" r="r" b="b"/>
            <a:pathLst>
              <a:path w="1048895" h="1018382">
                <a:moveTo>
                  <a:pt x="0" y="0"/>
                </a:moveTo>
                <a:lnTo>
                  <a:pt x="1048894" y="0"/>
                </a:lnTo>
                <a:lnTo>
                  <a:pt x="1048894" y="1018382"/>
                </a:lnTo>
                <a:lnTo>
                  <a:pt x="0" y="101838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25" name="TextBox 25"/>
          <p:cNvSpPr txBox="1"/>
          <p:nvPr/>
        </p:nvSpPr>
        <p:spPr>
          <a:xfrm>
            <a:off x="2471125" y="4561267"/>
            <a:ext cx="5534722" cy="2429768"/>
          </a:xfrm>
          <a:prstGeom prst="rect">
            <a:avLst/>
          </a:prstGeom>
        </p:spPr>
        <p:txBody>
          <a:bodyPr lIns="0" tIns="0" rIns="0" bIns="0" rtlCol="0" anchor="t">
            <a:spAutoFit/>
          </a:bodyPr>
          <a:lstStyle/>
          <a:p>
            <a:pPr algn="ctr">
              <a:lnSpc>
                <a:spcPts val="6307"/>
              </a:lnSpc>
            </a:pPr>
            <a:r>
              <a:rPr lang="en-US" sz="7420" b="1" spc="-252" dirty="0">
                <a:solidFill>
                  <a:srgbClr val="000000"/>
                </a:solidFill>
                <a:latin typeface="Anonymous Pro Bold"/>
                <a:ea typeface="Anonymous Pro Bold"/>
                <a:cs typeface="Anonymous Pro Bold"/>
                <a:sym typeface="Anonymous Pro Bold"/>
              </a:rPr>
              <a:t>Wann </a:t>
            </a:r>
            <a:r>
              <a:rPr lang="en-US" sz="7420" b="1" spc="-252" dirty="0" err="1">
                <a:solidFill>
                  <a:srgbClr val="000000"/>
                </a:solidFill>
                <a:latin typeface="Anonymous Pro Bold"/>
                <a:ea typeface="Anonymous Pro Bold"/>
                <a:cs typeface="Anonymous Pro Bold"/>
                <a:sym typeface="Anonymous Pro Bold"/>
              </a:rPr>
              <a:t>sind</a:t>
            </a:r>
            <a:r>
              <a:rPr lang="en-US" sz="7420" b="1" spc="-252" dirty="0">
                <a:solidFill>
                  <a:srgbClr val="000000"/>
                </a:solidFill>
                <a:latin typeface="Anonymous Pro Bold"/>
                <a:ea typeface="Anonymous Pro Bold"/>
                <a:cs typeface="Anonymous Pro Bold"/>
                <a:sym typeface="Anonymous Pro Bold"/>
              </a:rPr>
              <a:t> </a:t>
            </a:r>
            <a:r>
              <a:rPr lang="en-US" sz="7420" b="1" spc="-252" dirty="0" err="1">
                <a:solidFill>
                  <a:srgbClr val="000000"/>
                </a:solidFill>
                <a:latin typeface="Anonymous Pro Bold"/>
                <a:ea typeface="Anonymous Pro Bold"/>
                <a:cs typeface="Anonymous Pro Bold"/>
                <a:sym typeface="Anonymous Pro Bold"/>
              </a:rPr>
              <a:t>Geräte</a:t>
            </a:r>
            <a:r>
              <a:rPr lang="en-US" sz="7420" b="1" spc="-252" dirty="0">
                <a:solidFill>
                  <a:srgbClr val="000000"/>
                </a:solidFill>
                <a:latin typeface="Anonymous Pro Bold"/>
                <a:ea typeface="Anonymous Pro Bold"/>
                <a:cs typeface="Anonymous Pro Bold"/>
                <a:sym typeface="Anonymous Pro Bold"/>
              </a:rPr>
              <a:t> smart?</a:t>
            </a:r>
          </a:p>
        </p:txBody>
      </p:sp>
      <p:sp>
        <p:nvSpPr>
          <p:cNvPr id="26" name="TextBox 26"/>
          <p:cNvSpPr txBox="1"/>
          <p:nvPr/>
        </p:nvSpPr>
        <p:spPr>
          <a:xfrm>
            <a:off x="8958755" y="3173870"/>
            <a:ext cx="7121270" cy="4514056"/>
          </a:xfrm>
          <a:prstGeom prst="rect">
            <a:avLst/>
          </a:prstGeom>
        </p:spPr>
        <p:txBody>
          <a:bodyPr lIns="0" tIns="0" rIns="0" bIns="0" rtlCol="0" anchor="t">
            <a:spAutoFit/>
          </a:bodyPr>
          <a:lstStyle/>
          <a:p>
            <a:pPr algn="just">
              <a:lnSpc>
                <a:spcPts val="3235"/>
              </a:lnSpc>
            </a:pPr>
            <a:r>
              <a:rPr lang="en-US" sz="2588" dirty="0">
                <a:solidFill>
                  <a:srgbClr val="000000"/>
                </a:solidFill>
                <a:latin typeface="Cousine"/>
                <a:ea typeface="Cousine"/>
                <a:cs typeface="Cousine"/>
                <a:sym typeface="Cousine"/>
              </a:rPr>
              <a:t>Geräte </a:t>
            </a:r>
            <a:r>
              <a:rPr lang="en-US" sz="2588" dirty="0" err="1">
                <a:solidFill>
                  <a:srgbClr val="000000"/>
                </a:solidFill>
                <a:latin typeface="Cousine"/>
                <a:ea typeface="Cousine"/>
                <a:cs typeface="Cousine"/>
                <a:sym typeface="Cousine"/>
              </a:rPr>
              <a:t>sind</a:t>
            </a:r>
            <a:r>
              <a:rPr lang="en-US" sz="2588" dirty="0">
                <a:solidFill>
                  <a:srgbClr val="000000"/>
                </a:solidFill>
                <a:latin typeface="Cousine"/>
                <a:ea typeface="Cousine"/>
                <a:cs typeface="Cousine"/>
                <a:sym typeface="Cousine"/>
              </a:rPr>
              <a:t> immer </a:t>
            </a:r>
            <a:r>
              <a:rPr lang="en-US" sz="2588" dirty="0" err="1">
                <a:solidFill>
                  <a:srgbClr val="000000"/>
                </a:solidFill>
                <a:latin typeface="Cousine"/>
                <a:ea typeface="Cousine"/>
                <a:cs typeface="Cousine"/>
                <a:sym typeface="Cousine"/>
              </a:rPr>
              <a:t>dann</a:t>
            </a:r>
            <a:r>
              <a:rPr lang="en-US" sz="2588" dirty="0">
                <a:solidFill>
                  <a:srgbClr val="000000"/>
                </a:solidFill>
                <a:latin typeface="Cousine"/>
                <a:ea typeface="Cousine"/>
                <a:cs typeface="Cousine"/>
                <a:sym typeface="Cousine"/>
              </a:rPr>
              <a:t> smart, </a:t>
            </a:r>
            <a:r>
              <a:rPr lang="en-US" sz="2588" dirty="0" err="1">
                <a:solidFill>
                  <a:srgbClr val="000000"/>
                </a:solidFill>
                <a:latin typeface="Cousine"/>
                <a:ea typeface="Cousine"/>
                <a:cs typeface="Cousine"/>
                <a:sym typeface="Cousine"/>
              </a:rPr>
              <a:t>wenn</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sie</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mithilfe</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einer</a:t>
            </a:r>
            <a:r>
              <a:rPr lang="en-US" sz="2588" dirty="0">
                <a:solidFill>
                  <a:srgbClr val="000000"/>
                </a:solidFill>
                <a:latin typeface="Cousine"/>
                <a:ea typeface="Cousine"/>
                <a:cs typeface="Cousine"/>
                <a:sym typeface="Cousine"/>
              </a:rPr>
              <a:t> Internet-</a:t>
            </a:r>
            <a:r>
              <a:rPr lang="en-US" sz="2588" dirty="0" err="1">
                <a:solidFill>
                  <a:srgbClr val="000000"/>
                </a:solidFill>
                <a:latin typeface="Cousine"/>
                <a:ea typeface="Cousine"/>
                <a:cs typeface="Cousine"/>
                <a:sym typeface="Cousine"/>
              </a:rPr>
              <a:t>verbindung</a:t>
            </a:r>
            <a:r>
              <a:rPr lang="en-US" sz="2588" dirty="0">
                <a:solidFill>
                  <a:srgbClr val="000000"/>
                </a:solidFill>
                <a:latin typeface="Cousine"/>
                <a:ea typeface="Cousine"/>
                <a:cs typeface="Cousine"/>
                <a:sym typeface="Cousine"/>
              </a:rPr>
              <a:t>, Software und Senoren </a:t>
            </a:r>
            <a:r>
              <a:rPr lang="en-US" sz="2588" dirty="0" err="1">
                <a:solidFill>
                  <a:srgbClr val="000000"/>
                </a:solidFill>
                <a:latin typeface="Cousine"/>
                <a:ea typeface="Cousine"/>
                <a:cs typeface="Cousine"/>
                <a:sym typeface="Cousine"/>
              </a:rPr>
              <a:t>dazu</a:t>
            </a:r>
            <a:r>
              <a:rPr lang="en-US" sz="2588" dirty="0">
                <a:solidFill>
                  <a:srgbClr val="000000"/>
                </a:solidFill>
                <a:latin typeface="Cousine"/>
                <a:ea typeface="Cousine"/>
                <a:cs typeface="Cousine"/>
                <a:sym typeface="Cousine"/>
              </a:rPr>
              <a:t> in der Lage </a:t>
            </a:r>
            <a:r>
              <a:rPr lang="en-US" sz="2588" dirty="0" err="1">
                <a:solidFill>
                  <a:srgbClr val="000000"/>
                </a:solidFill>
                <a:latin typeface="Cousine"/>
                <a:ea typeface="Cousine"/>
                <a:cs typeface="Cousine"/>
                <a:sym typeface="Cousine"/>
              </a:rPr>
              <a:t>sind</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mit</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anderen</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Geräten</a:t>
            </a:r>
            <a:r>
              <a:rPr lang="en-US" sz="2588" dirty="0">
                <a:solidFill>
                  <a:srgbClr val="000000"/>
                </a:solidFill>
                <a:latin typeface="Cousine"/>
                <a:ea typeface="Cousine"/>
                <a:cs typeface="Cousine"/>
                <a:sym typeface="Cousine"/>
              </a:rPr>
              <a:t> und </a:t>
            </a:r>
            <a:r>
              <a:rPr lang="en-US" sz="2588" dirty="0" err="1">
                <a:solidFill>
                  <a:srgbClr val="000000"/>
                </a:solidFill>
                <a:latin typeface="Cousine"/>
                <a:ea typeface="Cousine"/>
                <a:cs typeface="Cousine"/>
                <a:sym typeface="Cousine"/>
              </a:rPr>
              <a:t>Benutzern</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zu</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kommunizieren</a:t>
            </a:r>
            <a:r>
              <a:rPr lang="en-US" sz="2588" dirty="0">
                <a:solidFill>
                  <a:srgbClr val="000000"/>
                </a:solidFill>
                <a:latin typeface="Cousine"/>
                <a:ea typeface="Cousine"/>
                <a:cs typeface="Cousine"/>
                <a:sym typeface="Cousine"/>
              </a:rPr>
              <a:t> und/</a:t>
            </a:r>
            <a:r>
              <a:rPr lang="en-US" sz="2588" dirty="0" err="1">
                <a:solidFill>
                  <a:srgbClr val="000000"/>
                </a:solidFill>
                <a:latin typeface="Cousine"/>
                <a:ea typeface="Cousine"/>
                <a:cs typeface="Cousine"/>
                <a:sym typeface="Cousine"/>
              </a:rPr>
              <a:t>oder</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Funktionen</a:t>
            </a:r>
            <a:r>
              <a:rPr lang="en-US" sz="2588" dirty="0">
                <a:solidFill>
                  <a:srgbClr val="000000"/>
                </a:solidFill>
                <a:latin typeface="Cousine"/>
                <a:ea typeface="Cousine"/>
                <a:cs typeface="Cousine"/>
                <a:sym typeface="Cousine"/>
              </a:rPr>
              <a:t> intelligent und </a:t>
            </a:r>
            <a:r>
              <a:rPr lang="en-US" sz="2588" dirty="0" err="1">
                <a:solidFill>
                  <a:srgbClr val="000000"/>
                </a:solidFill>
                <a:latin typeface="Cousine"/>
                <a:ea typeface="Cousine"/>
                <a:cs typeface="Cousine"/>
                <a:sym typeface="Cousine"/>
              </a:rPr>
              <a:t>autonom</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auszuführen</a:t>
            </a:r>
            <a:r>
              <a:rPr lang="en-US" sz="2588" dirty="0">
                <a:solidFill>
                  <a:srgbClr val="000000"/>
                </a:solidFill>
                <a:latin typeface="Cousine"/>
                <a:ea typeface="Cousine"/>
                <a:cs typeface="Cousine"/>
                <a:sym typeface="Cousine"/>
              </a:rPr>
              <a:t>. Sie </a:t>
            </a:r>
            <a:r>
              <a:rPr lang="en-US" sz="2588" dirty="0" err="1">
                <a:solidFill>
                  <a:srgbClr val="000000"/>
                </a:solidFill>
                <a:latin typeface="Cousine"/>
                <a:ea typeface="Cousine"/>
                <a:cs typeface="Cousine"/>
                <a:sym typeface="Cousine"/>
              </a:rPr>
              <a:t>sammeln</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dazu</a:t>
            </a:r>
            <a:r>
              <a:rPr lang="en-US" sz="2588" dirty="0">
                <a:solidFill>
                  <a:srgbClr val="000000"/>
                </a:solidFill>
                <a:latin typeface="Cousine"/>
                <a:ea typeface="Cousine"/>
                <a:cs typeface="Cousine"/>
                <a:sym typeface="Cousine"/>
              </a:rPr>
              <a:t> Daten, </a:t>
            </a:r>
            <a:r>
              <a:rPr lang="en-US" sz="2588" dirty="0" err="1">
                <a:solidFill>
                  <a:srgbClr val="000000"/>
                </a:solidFill>
                <a:latin typeface="Cousine"/>
                <a:ea typeface="Cousine"/>
                <a:cs typeface="Cousine"/>
                <a:sym typeface="Cousine"/>
              </a:rPr>
              <a:t>verarbeiten</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diese</a:t>
            </a:r>
            <a:r>
              <a:rPr lang="en-US" sz="2588" dirty="0">
                <a:solidFill>
                  <a:srgbClr val="000000"/>
                </a:solidFill>
                <a:latin typeface="Cousine"/>
                <a:ea typeface="Cousine"/>
                <a:cs typeface="Cousine"/>
                <a:sym typeface="Cousine"/>
              </a:rPr>
              <a:t> und </a:t>
            </a:r>
            <a:r>
              <a:rPr lang="en-US" sz="2588" dirty="0" err="1">
                <a:solidFill>
                  <a:srgbClr val="000000"/>
                </a:solidFill>
                <a:latin typeface="Cousine"/>
                <a:ea typeface="Cousine"/>
                <a:cs typeface="Cousine"/>
                <a:sym typeface="Cousine"/>
              </a:rPr>
              <a:t>können</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damit</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Aufgaben</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selbstständig</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ausführen</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ohne</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dass</a:t>
            </a:r>
            <a:r>
              <a:rPr lang="en-US" sz="2588" dirty="0">
                <a:solidFill>
                  <a:srgbClr val="000000"/>
                </a:solidFill>
                <a:latin typeface="Cousine"/>
                <a:ea typeface="Cousine"/>
                <a:cs typeface="Cousine"/>
                <a:sym typeface="Cousine"/>
              </a:rPr>
              <a:t> der Mensch </a:t>
            </a:r>
            <a:r>
              <a:rPr lang="en-US" sz="2588" dirty="0" err="1">
                <a:solidFill>
                  <a:srgbClr val="000000"/>
                </a:solidFill>
                <a:latin typeface="Cousine"/>
                <a:ea typeface="Cousine"/>
                <a:cs typeface="Cousine"/>
                <a:sym typeface="Cousine"/>
              </a:rPr>
              <a:t>manuell</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eingreifen</a:t>
            </a:r>
            <a:r>
              <a:rPr lang="en-US" sz="2588" dirty="0">
                <a:solidFill>
                  <a:srgbClr val="000000"/>
                </a:solidFill>
                <a:latin typeface="Cousine"/>
                <a:ea typeface="Cousine"/>
                <a:cs typeface="Cousine"/>
                <a:sym typeface="Cousine"/>
              </a:rPr>
              <a:t> muss.</a:t>
            </a:r>
          </a:p>
        </p:txBody>
      </p:sp>
      <p:sp>
        <p:nvSpPr>
          <p:cNvPr id="27" name="TextBox 27"/>
          <p:cNvSpPr txBox="1"/>
          <p:nvPr/>
        </p:nvSpPr>
        <p:spPr>
          <a:xfrm>
            <a:off x="584087" y="644177"/>
            <a:ext cx="6532527" cy="547687"/>
          </a:xfrm>
          <a:prstGeom prst="rect">
            <a:avLst/>
          </a:prstGeom>
        </p:spPr>
        <p:txBody>
          <a:bodyPr lIns="0" tIns="0" rIns="0" bIns="0" rtlCol="0" anchor="t">
            <a:spAutoFit/>
          </a:bodyPr>
          <a:lstStyle/>
          <a:p>
            <a:pPr algn="l">
              <a:lnSpc>
                <a:spcPts val="4462"/>
              </a:lnSpc>
            </a:pPr>
            <a:r>
              <a:rPr lang="en-US" sz="3187" b="1">
                <a:solidFill>
                  <a:srgbClr val="CACACA"/>
                </a:solidFill>
                <a:latin typeface="Cousine Bold"/>
                <a:ea typeface="Cousine Bold"/>
                <a:cs typeface="Cousine Bold"/>
                <a:sym typeface="Cousine Bold"/>
              </a:rPr>
              <a:t>Vernetzte Geräte verstehen</a:t>
            </a:r>
          </a:p>
        </p:txBody>
      </p:sp>
      <p:sp>
        <p:nvSpPr>
          <p:cNvPr id="28" name="TextBox 28"/>
          <p:cNvSpPr txBox="1"/>
          <p:nvPr/>
        </p:nvSpPr>
        <p:spPr>
          <a:xfrm>
            <a:off x="584087" y="1585058"/>
            <a:ext cx="1217202" cy="515159"/>
          </a:xfrm>
          <a:prstGeom prst="rect">
            <a:avLst/>
          </a:prstGeom>
        </p:spPr>
        <p:txBody>
          <a:bodyPr lIns="0" tIns="0" rIns="0" bIns="0" rtlCol="0" anchor="t">
            <a:spAutoFit/>
          </a:bodyPr>
          <a:lstStyle/>
          <a:p>
            <a:pPr algn="l">
              <a:lnSpc>
                <a:spcPts val="4155"/>
              </a:lnSpc>
            </a:pPr>
            <a:r>
              <a:rPr lang="en-US" sz="2968" spc="222">
                <a:solidFill>
                  <a:srgbClr val="000000"/>
                </a:solidFill>
                <a:latin typeface="Cousine"/>
                <a:ea typeface="Cousine"/>
                <a:cs typeface="Cousine"/>
                <a:sym typeface="Cousine"/>
              </a:rPr>
              <a:t>Home</a:t>
            </a:r>
          </a:p>
        </p:txBody>
      </p:sp>
      <p:sp>
        <p:nvSpPr>
          <p:cNvPr id="29" name="TextBox 29"/>
          <p:cNvSpPr txBox="1"/>
          <p:nvPr/>
        </p:nvSpPr>
        <p:spPr>
          <a:xfrm>
            <a:off x="2544931" y="1585058"/>
            <a:ext cx="1960844" cy="515159"/>
          </a:xfrm>
          <a:prstGeom prst="rect">
            <a:avLst/>
          </a:prstGeom>
        </p:spPr>
        <p:txBody>
          <a:bodyPr lIns="0" tIns="0" rIns="0" bIns="0" rtlCol="0" anchor="t">
            <a:spAutoFit/>
          </a:bodyPr>
          <a:lstStyle/>
          <a:p>
            <a:pPr marL="0" lvl="0" indent="0" algn="l">
              <a:lnSpc>
                <a:spcPts val="4155"/>
              </a:lnSpc>
              <a:spcBef>
                <a:spcPct val="0"/>
              </a:spcBef>
            </a:pPr>
            <a:r>
              <a:rPr lang="en-US" sz="2968" b="1" u="none" strike="noStrike" spc="222">
                <a:solidFill>
                  <a:srgbClr val="000000"/>
                </a:solidFill>
                <a:latin typeface="Cousine Bold"/>
                <a:ea typeface="Cousine Bold"/>
                <a:cs typeface="Cousine Bold"/>
                <a:sym typeface="Cousine Bold"/>
              </a:rPr>
              <a:t>Content</a:t>
            </a:r>
          </a:p>
        </p:txBody>
      </p:sp>
      <p:sp>
        <p:nvSpPr>
          <p:cNvPr id="30" name="TextBox 30"/>
          <p:cNvSpPr txBox="1"/>
          <p:nvPr/>
        </p:nvSpPr>
        <p:spPr>
          <a:xfrm>
            <a:off x="5155770" y="1585058"/>
            <a:ext cx="1960844" cy="515159"/>
          </a:xfrm>
          <a:prstGeom prst="rect">
            <a:avLst/>
          </a:prstGeom>
        </p:spPr>
        <p:txBody>
          <a:bodyPr lIns="0" tIns="0" rIns="0" bIns="0" rtlCol="0" anchor="t">
            <a:spAutoFit/>
          </a:bodyPr>
          <a:lstStyle/>
          <a:p>
            <a:pPr algn="l">
              <a:lnSpc>
                <a:spcPts val="4155"/>
              </a:lnSpc>
            </a:pPr>
            <a:r>
              <a:rPr lang="en-US" sz="2968" spc="222">
                <a:solidFill>
                  <a:srgbClr val="000000"/>
                </a:solidFill>
                <a:latin typeface="Cousine"/>
                <a:ea typeface="Cousine"/>
                <a:cs typeface="Cousine"/>
                <a:sym typeface="Cousine"/>
              </a:rPr>
              <a:t>Contact</a:t>
            </a:r>
          </a:p>
        </p:txBody>
      </p:sp>
      <p:grpSp>
        <p:nvGrpSpPr>
          <p:cNvPr id="31" name="Group 31"/>
          <p:cNvGrpSpPr/>
          <p:nvPr/>
        </p:nvGrpSpPr>
        <p:grpSpPr>
          <a:xfrm>
            <a:off x="2889550" y="9193555"/>
            <a:ext cx="1271608" cy="652980"/>
            <a:chOff x="0" y="0"/>
            <a:chExt cx="334909" cy="171978"/>
          </a:xfrm>
        </p:grpSpPr>
        <p:sp>
          <p:nvSpPr>
            <p:cNvPr id="32" name="Freeform 32"/>
            <p:cNvSpPr/>
            <p:nvPr/>
          </p:nvSpPr>
          <p:spPr>
            <a:xfrm>
              <a:off x="0" y="0"/>
              <a:ext cx="334909" cy="171978"/>
            </a:xfrm>
            <a:custGeom>
              <a:avLst/>
              <a:gdLst/>
              <a:ahLst/>
              <a:cxnLst/>
              <a:rect l="l" t="t" r="r" b="b"/>
              <a:pathLst>
                <a:path w="334909" h="171978">
                  <a:moveTo>
                    <a:pt x="0" y="0"/>
                  </a:moveTo>
                  <a:lnTo>
                    <a:pt x="334909" y="0"/>
                  </a:lnTo>
                  <a:lnTo>
                    <a:pt x="334909" y="171978"/>
                  </a:lnTo>
                  <a:lnTo>
                    <a:pt x="0" y="171978"/>
                  </a:lnTo>
                  <a:close/>
                </a:path>
              </a:pathLst>
            </a:custGeom>
            <a:solidFill>
              <a:srgbClr val="999999"/>
            </a:solidFill>
            <a:ln w="28575" cap="sq">
              <a:solidFill>
                <a:srgbClr val="000000"/>
              </a:solidFill>
              <a:prstDash val="solid"/>
              <a:miter/>
            </a:ln>
          </p:spPr>
          <p:txBody>
            <a:bodyPr/>
            <a:lstStyle/>
            <a:p>
              <a:endParaRPr lang="de-DE"/>
            </a:p>
          </p:txBody>
        </p:sp>
        <p:sp>
          <p:nvSpPr>
            <p:cNvPr id="33" name="TextBox 33"/>
            <p:cNvSpPr txBox="1"/>
            <p:nvPr/>
          </p:nvSpPr>
          <p:spPr>
            <a:xfrm>
              <a:off x="0" y="-38100"/>
              <a:ext cx="334909" cy="210078"/>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ACACA"/>
        </a:solidFill>
        <a:effectLst/>
      </p:bgPr>
    </p:bg>
    <p:spTree>
      <p:nvGrpSpPr>
        <p:cNvPr id="1" name=""/>
        <p:cNvGrpSpPr/>
        <p:nvPr/>
      </p:nvGrpSpPr>
      <p:grpSpPr>
        <a:xfrm>
          <a:off x="0" y="0"/>
          <a:ext cx="0" cy="0"/>
          <a:chOff x="0" y="0"/>
          <a:chExt cx="0" cy="0"/>
        </a:xfrm>
      </p:grpSpPr>
      <p:grpSp>
        <p:nvGrpSpPr>
          <p:cNvPr id="2" name="Group 2"/>
          <p:cNvGrpSpPr/>
          <p:nvPr/>
        </p:nvGrpSpPr>
        <p:grpSpPr>
          <a:xfrm>
            <a:off x="408934" y="440465"/>
            <a:ext cx="17470132" cy="957120"/>
            <a:chOff x="0" y="0"/>
            <a:chExt cx="4601187" cy="252081"/>
          </a:xfrm>
        </p:grpSpPr>
        <p:sp>
          <p:nvSpPr>
            <p:cNvPr id="3" name="Freeform 3"/>
            <p:cNvSpPr/>
            <p:nvPr/>
          </p:nvSpPr>
          <p:spPr>
            <a:xfrm>
              <a:off x="0" y="0"/>
              <a:ext cx="4601187" cy="252081"/>
            </a:xfrm>
            <a:custGeom>
              <a:avLst/>
              <a:gdLst/>
              <a:ahLst/>
              <a:cxnLst/>
              <a:rect l="l" t="t" r="r" b="b"/>
              <a:pathLst>
                <a:path w="4601187" h="252081">
                  <a:moveTo>
                    <a:pt x="0" y="0"/>
                  </a:moveTo>
                  <a:lnTo>
                    <a:pt x="4601187" y="0"/>
                  </a:lnTo>
                  <a:lnTo>
                    <a:pt x="4601187" y="252081"/>
                  </a:lnTo>
                  <a:lnTo>
                    <a:pt x="0" y="252081"/>
                  </a:lnTo>
                  <a:close/>
                </a:path>
              </a:pathLst>
            </a:custGeom>
            <a:solidFill>
              <a:srgbClr val="0057CC"/>
            </a:solidFill>
            <a:ln w="28575" cap="sq">
              <a:solidFill>
                <a:srgbClr val="000000"/>
              </a:solidFill>
              <a:prstDash val="solid"/>
              <a:miter/>
            </a:ln>
          </p:spPr>
          <p:txBody>
            <a:bodyPr/>
            <a:lstStyle/>
            <a:p>
              <a:endParaRPr lang="de-DE"/>
            </a:p>
          </p:txBody>
        </p:sp>
        <p:sp>
          <p:nvSpPr>
            <p:cNvPr id="4" name="TextBox 4"/>
            <p:cNvSpPr txBox="1"/>
            <p:nvPr/>
          </p:nvSpPr>
          <p:spPr>
            <a:xfrm>
              <a:off x="0" y="-47625"/>
              <a:ext cx="4601187" cy="29970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08934" y="2301613"/>
            <a:ext cx="17470132" cy="7544923"/>
            <a:chOff x="0" y="0"/>
            <a:chExt cx="4601187" cy="1987140"/>
          </a:xfrm>
        </p:grpSpPr>
        <p:sp>
          <p:nvSpPr>
            <p:cNvPr id="6" name="Freeform 6"/>
            <p:cNvSpPr/>
            <p:nvPr/>
          </p:nvSpPr>
          <p:spPr>
            <a:xfrm>
              <a:off x="0" y="0"/>
              <a:ext cx="4601187" cy="1987140"/>
            </a:xfrm>
            <a:custGeom>
              <a:avLst/>
              <a:gdLst/>
              <a:ahLst/>
              <a:cxnLst/>
              <a:rect l="l" t="t" r="r" b="b"/>
              <a:pathLst>
                <a:path w="4601187" h="1987140">
                  <a:moveTo>
                    <a:pt x="0" y="0"/>
                  </a:moveTo>
                  <a:lnTo>
                    <a:pt x="4601187" y="0"/>
                  </a:lnTo>
                  <a:lnTo>
                    <a:pt x="4601187" y="1987140"/>
                  </a:lnTo>
                  <a:lnTo>
                    <a:pt x="0" y="1987140"/>
                  </a:lnTo>
                  <a:close/>
                </a:path>
              </a:pathLst>
            </a:custGeom>
            <a:solidFill>
              <a:srgbClr val="FFFFFF"/>
            </a:solidFill>
            <a:ln w="28575" cap="sq">
              <a:solidFill>
                <a:srgbClr val="000000"/>
              </a:solidFill>
              <a:prstDash val="solid"/>
              <a:miter/>
            </a:ln>
          </p:spPr>
          <p:txBody>
            <a:bodyPr/>
            <a:lstStyle/>
            <a:p>
              <a:endParaRPr lang="de-DE"/>
            </a:p>
          </p:txBody>
        </p:sp>
        <p:sp>
          <p:nvSpPr>
            <p:cNvPr id="7" name="TextBox 7"/>
            <p:cNvSpPr txBox="1"/>
            <p:nvPr/>
          </p:nvSpPr>
          <p:spPr>
            <a:xfrm>
              <a:off x="0" y="-47625"/>
              <a:ext cx="4601187" cy="203476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712909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9" name="Freeform 9"/>
          <p:cNvSpPr/>
          <p:nvPr/>
        </p:nvSpPr>
        <p:spPr>
          <a:xfrm>
            <a:off x="16467139"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0" name="Freeform 10"/>
          <p:cNvSpPr/>
          <p:nvPr/>
        </p:nvSpPr>
        <p:spPr>
          <a:xfrm>
            <a:off x="1580721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nvGrpSpPr>
          <p:cNvPr id="11" name="Group 11"/>
          <p:cNvGrpSpPr/>
          <p:nvPr/>
        </p:nvGrpSpPr>
        <p:grpSpPr>
          <a:xfrm>
            <a:off x="408934" y="9193555"/>
            <a:ext cx="17470132" cy="652980"/>
            <a:chOff x="0" y="0"/>
            <a:chExt cx="4601187" cy="171978"/>
          </a:xfrm>
        </p:grpSpPr>
        <p:sp>
          <p:nvSpPr>
            <p:cNvPr id="12" name="Freeform 12"/>
            <p:cNvSpPr/>
            <p:nvPr/>
          </p:nvSpPr>
          <p:spPr>
            <a:xfrm>
              <a:off x="0" y="0"/>
              <a:ext cx="4601187" cy="171978"/>
            </a:xfrm>
            <a:custGeom>
              <a:avLst/>
              <a:gdLst/>
              <a:ahLst/>
              <a:cxnLst/>
              <a:rect l="l" t="t" r="r" b="b"/>
              <a:pathLst>
                <a:path w="4601187" h="171978">
                  <a:moveTo>
                    <a:pt x="0" y="0"/>
                  </a:moveTo>
                  <a:lnTo>
                    <a:pt x="4601187" y="0"/>
                  </a:lnTo>
                  <a:lnTo>
                    <a:pt x="46011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3" name="TextBox 13"/>
            <p:cNvSpPr txBox="1"/>
            <p:nvPr/>
          </p:nvSpPr>
          <p:spPr>
            <a:xfrm>
              <a:off x="0" y="-38100"/>
              <a:ext cx="46011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08934" y="9193555"/>
            <a:ext cx="755149" cy="652980"/>
            <a:chOff x="0" y="0"/>
            <a:chExt cx="198887" cy="171978"/>
          </a:xfrm>
        </p:grpSpPr>
        <p:sp>
          <p:nvSpPr>
            <p:cNvPr id="15" name="Freeform 15"/>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6" name="TextBox 16"/>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7123917" y="9193555"/>
            <a:ext cx="755149" cy="652980"/>
            <a:chOff x="0" y="0"/>
            <a:chExt cx="198887" cy="171978"/>
          </a:xfrm>
        </p:grpSpPr>
        <p:sp>
          <p:nvSpPr>
            <p:cNvPr id="18" name="Freeform 18"/>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9" name="TextBox 19"/>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p:cNvSpPr/>
          <p:nvPr/>
        </p:nvSpPr>
        <p:spPr>
          <a:xfrm>
            <a:off x="17382855" y="9306337"/>
            <a:ext cx="320173" cy="427416"/>
          </a:xfrm>
          <a:custGeom>
            <a:avLst/>
            <a:gdLst/>
            <a:ahLst/>
            <a:cxnLst/>
            <a:rect l="l" t="t" r="r" b="b"/>
            <a:pathLst>
              <a:path w="320173" h="427416">
                <a:moveTo>
                  <a:pt x="0" y="0"/>
                </a:moveTo>
                <a:lnTo>
                  <a:pt x="320173" y="0"/>
                </a:lnTo>
                <a:lnTo>
                  <a:pt x="320173" y="427416"/>
                </a:lnTo>
                <a:lnTo>
                  <a:pt x="0" y="427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1" name="Freeform 21"/>
          <p:cNvSpPr/>
          <p:nvPr/>
        </p:nvSpPr>
        <p:spPr>
          <a:xfrm flipH="1">
            <a:off x="584087" y="9306337"/>
            <a:ext cx="320173" cy="427416"/>
          </a:xfrm>
          <a:custGeom>
            <a:avLst/>
            <a:gdLst/>
            <a:ahLst/>
            <a:cxnLst/>
            <a:rect l="l" t="t" r="r" b="b"/>
            <a:pathLst>
              <a:path w="320173" h="427416">
                <a:moveTo>
                  <a:pt x="320174" y="0"/>
                </a:moveTo>
                <a:lnTo>
                  <a:pt x="0" y="0"/>
                </a:lnTo>
                <a:lnTo>
                  <a:pt x="0" y="427416"/>
                </a:lnTo>
                <a:lnTo>
                  <a:pt x="320174" y="427416"/>
                </a:lnTo>
                <a:lnTo>
                  <a:pt x="32017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2" name="Freeform 22"/>
          <p:cNvSpPr/>
          <p:nvPr/>
        </p:nvSpPr>
        <p:spPr>
          <a:xfrm>
            <a:off x="1028700" y="3696755"/>
            <a:ext cx="7321308" cy="3900261"/>
          </a:xfrm>
          <a:custGeom>
            <a:avLst/>
            <a:gdLst/>
            <a:ahLst/>
            <a:cxnLst/>
            <a:rect l="l" t="t" r="r" b="b"/>
            <a:pathLst>
              <a:path w="7321308" h="3900261">
                <a:moveTo>
                  <a:pt x="0" y="0"/>
                </a:moveTo>
                <a:lnTo>
                  <a:pt x="7321308" y="0"/>
                </a:lnTo>
                <a:lnTo>
                  <a:pt x="7321308" y="3900261"/>
                </a:lnTo>
                <a:lnTo>
                  <a:pt x="0" y="390026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23" name="Freeform 23"/>
          <p:cNvSpPr/>
          <p:nvPr/>
        </p:nvSpPr>
        <p:spPr>
          <a:xfrm>
            <a:off x="639635" y="2942828"/>
            <a:ext cx="1048895" cy="1018382"/>
          </a:xfrm>
          <a:custGeom>
            <a:avLst/>
            <a:gdLst/>
            <a:ahLst/>
            <a:cxnLst/>
            <a:rect l="l" t="t" r="r" b="b"/>
            <a:pathLst>
              <a:path w="1048895" h="1018382">
                <a:moveTo>
                  <a:pt x="0" y="0"/>
                </a:moveTo>
                <a:lnTo>
                  <a:pt x="1048895" y="0"/>
                </a:lnTo>
                <a:lnTo>
                  <a:pt x="1048895" y="1018382"/>
                </a:lnTo>
                <a:lnTo>
                  <a:pt x="0" y="10183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24" name="TextBox 24"/>
          <p:cNvSpPr txBox="1"/>
          <p:nvPr/>
        </p:nvSpPr>
        <p:spPr>
          <a:xfrm>
            <a:off x="1921993" y="4262763"/>
            <a:ext cx="5534722" cy="2911122"/>
          </a:xfrm>
          <a:prstGeom prst="rect">
            <a:avLst/>
          </a:prstGeom>
        </p:spPr>
        <p:txBody>
          <a:bodyPr lIns="0" tIns="0" rIns="0" bIns="0" rtlCol="0" anchor="t">
            <a:spAutoFit/>
          </a:bodyPr>
          <a:lstStyle/>
          <a:p>
            <a:pPr algn="ctr">
              <a:lnSpc>
                <a:spcPts val="3757"/>
              </a:lnSpc>
            </a:pPr>
            <a:r>
              <a:rPr lang="en-US" sz="4420" b="1" spc="-150">
                <a:solidFill>
                  <a:srgbClr val="000000"/>
                </a:solidFill>
                <a:latin typeface="Anonymous Pro Bold"/>
                <a:ea typeface="Anonymous Pro Bold"/>
                <a:cs typeface="Anonymous Pro Bold"/>
                <a:sym typeface="Anonymous Pro Bold"/>
              </a:rPr>
              <a:t>WIE WÜRDE EINE SOLCHE IOT-KETTE NUN BEI EINEM SMARTEN HEIZUNGSTHERMOSTAT AUSSEHEN?</a:t>
            </a:r>
          </a:p>
        </p:txBody>
      </p:sp>
      <p:sp>
        <p:nvSpPr>
          <p:cNvPr id="25" name="TextBox 25"/>
          <p:cNvSpPr txBox="1"/>
          <p:nvPr/>
        </p:nvSpPr>
        <p:spPr>
          <a:xfrm>
            <a:off x="8657632" y="3173890"/>
            <a:ext cx="8744273" cy="4927038"/>
          </a:xfrm>
          <a:prstGeom prst="rect">
            <a:avLst/>
          </a:prstGeom>
        </p:spPr>
        <p:txBody>
          <a:bodyPr lIns="0" tIns="0" rIns="0" bIns="0" rtlCol="0" anchor="t">
            <a:spAutoFit/>
          </a:bodyPr>
          <a:lstStyle/>
          <a:p>
            <a:pPr marL="558870" lvl="1" indent="-279435" algn="l">
              <a:lnSpc>
                <a:spcPts val="3235"/>
              </a:lnSpc>
              <a:buFont typeface="Arial"/>
              <a:buChar char="•"/>
            </a:pPr>
            <a:r>
              <a:rPr lang="en-US" sz="2588" dirty="0">
                <a:solidFill>
                  <a:srgbClr val="000000"/>
                </a:solidFill>
                <a:latin typeface="Cousine"/>
                <a:ea typeface="Cousine"/>
                <a:cs typeface="Cousine"/>
                <a:sym typeface="Cousine"/>
              </a:rPr>
              <a:t>Cloud/ Server: Speichert </a:t>
            </a:r>
            <a:r>
              <a:rPr lang="en-US" sz="2588" dirty="0" err="1">
                <a:solidFill>
                  <a:srgbClr val="000000"/>
                </a:solidFill>
                <a:latin typeface="Cousine"/>
                <a:ea typeface="Cousine"/>
                <a:cs typeface="Cousine"/>
                <a:sym typeface="Cousine"/>
              </a:rPr>
              <a:t>Temperaturverläufe</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Heizprofile</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Anwesenheitszeiten</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erlaubt</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Fernsteuerung</a:t>
            </a:r>
            <a:r>
              <a:rPr lang="en-US" sz="2588" dirty="0">
                <a:solidFill>
                  <a:srgbClr val="000000"/>
                </a:solidFill>
                <a:latin typeface="Cousine"/>
                <a:ea typeface="Cousine"/>
                <a:cs typeface="Cousine"/>
                <a:sym typeface="Cousine"/>
              </a:rPr>
              <a:t> und </a:t>
            </a:r>
            <a:r>
              <a:rPr lang="en-US" sz="2588" dirty="0" err="1">
                <a:solidFill>
                  <a:srgbClr val="000000"/>
                </a:solidFill>
                <a:latin typeface="Cousine"/>
                <a:ea typeface="Cousine"/>
                <a:cs typeface="Cousine"/>
                <a:sym typeface="Cousine"/>
              </a:rPr>
              <a:t>Automatisierung</a:t>
            </a:r>
            <a:r>
              <a:rPr lang="en-US" sz="2588" dirty="0">
                <a:solidFill>
                  <a:srgbClr val="000000"/>
                </a:solidFill>
                <a:latin typeface="Cousine"/>
                <a:ea typeface="Cousine"/>
                <a:cs typeface="Cousine"/>
                <a:sym typeface="Cousine"/>
              </a:rPr>
              <a:t> (z. B. „</a:t>
            </a:r>
            <a:r>
              <a:rPr lang="en-US" sz="2588" dirty="0" err="1">
                <a:solidFill>
                  <a:srgbClr val="000000"/>
                </a:solidFill>
                <a:latin typeface="Cousine"/>
                <a:ea typeface="Cousine"/>
                <a:cs typeface="Cousine"/>
                <a:sym typeface="Cousine"/>
              </a:rPr>
              <a:t>Heizung</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runter</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wenn</a:t>
            </a:r>
            <a:r>
              <a:rPr lang="en-US" sz="2588" dirty="0">
                <a:solidFill>
                  <a:srgbClr val="000000"/>
                </a:solidFill>
                <a:latin typeface="Cousine"/>
                <a:ea typeface="Cousine"/>
                <a:cs typeface="Cousine"/>
                <a:sym typeface="Cousine"/>
              </a:rPr>
              <a:t> Fenster </a:t>
            </a:r>
            <a:r>
              <a:rPr lang="en-US" sz="2588" dirty="0" err="1">
                <a:solidFill>
                  <a:srgbClr val="000000"/>
                </a:solidFill>
                <a:latin typeface="Cousine"/>
                <a:ea typeface="Cousine"/>
                <a:cs typeface="Cousine"/>
                <a:sym typeface="Cousine"/>
              </a:rPr>
              <a:t>offen</a:t>
            </a:r>
            <a:r>
              <a:rPr lang="en-US" sz="2588" dirty="0">
                <a:solidFill>
                  <a:srgbClr val="000000"/>
                </a:solidFill>
                <a:latin typeface="Cousine"/>
                <a:ea typeface="Cousine"/>
                <a:cs typeface="Cousine"/>
                <a:sym typeface="Cousine"/>
              </a:rPr>
              <a:t>“)</a:t>
            </a:r>
          </a:p>
          <a:p>
            <a:pPr algn="l">
              <a:lnSpc>
                <a:spcPts val="3235"/>
              </a:lnSpc>
            </a:pPr>
            <a:endParaRPr lang="en-US" sz="2588" dirty="0">
              <a:solidFill>
                <a:srgbClr val="000000"/>
              </a:solidFill>
              <a:latin typeface="Cousine"/>
              <a:ea typeface="Cousine"/>
              <a:cs typeface="Cousine"/>
              <a:sym typeface="Cousine"/>
            </a:endParaRPr>
          </a:p>
          <a:p>
            <a:pPr marL="558870" lvl="1" indent="-279435" algn="l">
              <a:lnSpc>
                <a:spcPts val="3235"/>
              </a:lnSpc>
              <a:buFont typeface="Arial"/>
              <a:buChar char="•"/>
            </a:pPr>
            <a:r>
              <a:rPr lang="en-US" sz="2588" dirty="0">
                <a:solidFill>
                  <a:srgbClr val="000000"/>
                </a:solidFill>
                <a:latin typeface="Cousine"/>
                <a:ea typeface="Cousine"/>
                <a:cs typeface="Cousine"/>
                <a:sym typeface="Cousine"/>
              </a:rPr>
              <a:t>App/ </a:t>
            </a:r>
            <a:r>
              <a:rPr lang="en-US" sz="2588" dirty="0" err="1">
                <a:solidFill>
                  <a:srgbClr val="000000"/>
                </a:solidFill>
                <a:latin typeface="Cousine"/>
                <a:ea typeface="Cousine"/>
                <a:cs typeface="Cousine"/>
                <a:sym typeface="Cousine"/>
              </a:rPr>
              <a:t>Nutzeroberfläche</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Nutzer:in</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kann</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Solltemperatur</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einstellen</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oder</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Heizzeiten</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planen</a:t>
            </a:r>
            <a:r>
              <a:rPr lang="en-US" sz="2588" dirty="0">
                <a:solidFill>
                  <a:srgbClr val="000000"/>
                </a:solidFill>
                <a:latin typeface="Cousine"/>
                <a:ea typeface="Cousine"/>
                <a:cs typeface="Cousine"/>
                <a:sym typeface="Cousine"/>
              </a:rPr>
              <a:t>; App </a:t>
            </a:r>
            <a:r>
              <a:rPr lang="en-US" sz="2588" dirty="0" err="1">
                <a:solidFill>
                  <a:srgbClr val="000000"/>
                </a:solidFill>
                <a:latin typeface="Cousine"/>
                <a:ea typeface="Cousine"/>
                <a:cs typeface="Cousine"/>
                <a:sym typeface="Cousine"/>
              </a:rPr>
              <a:t>zeigt</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Datenvisualisierungen</a:t>
            </a:r>
            <a:r>
              <a:rPr lang="en-US" sz="2588" dirty="0">
                <a:solidFill>
                  <a:srgbClr val="000000"/>
                </a:solidFill>
                <a:latin typeface="Cousine"/>
                <a:ea typeface="Cousine"/>
                <a:cs typeface="Cousine"/>
                <a:sym typeface="Cousine"/>
              </a:rPr>
              <a:t> (z. B. </a:t>
            </a:r>
            <a:r>
              <a:rPr lang="en-US" sz="2588" dirty="0" err="1">
                <a:solidFill>
                  <a:srgbClr val="000000"/>
                </a:solidFill>
                <a:latin typeface="Cousine"/>
                <a:ea typeface="Cousine"/>
                <a:cs typeface="Cousine"/>
                <a:sym typeface="Cousine"/>
              </a:rPr>
              <a:t>Temperaturverlauf</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Energieeinsparung</a:t>
            </a:r>
            <a:r>
              <a:rPr lang="en-US" sz="2588" dirty="0">
                <a:solidFill>
                  <a:srgbClr val="000000"/>
                </a:solidFill>
                <a:latin typeface="Cousine"/>
                <a:ea typeface="Cousine"/>
                <a:cs typeface="Cousine"/>
                <a:sym typeface="Cousine"/>
              </a:rPr>
              <a:t>) </a:t>
            </a:r>
          </a:p>
          <a:p>
            <a:pPr algn="l">
              <a:lnSpc>
                <a:spcPts val="3235"/>
              </a:lnSpc>
            </a:pPr>
            <a:endParaRPr lang="en-US" sz="2588" dirty="0">
              <a:solidFill>
                <a:srgbClr val="000000"/>
              </a:solidFill>
              <a:latin typeface="Cousine"/>
              <a:ea typeface="Cousine"/>
              <a:cs typeface="Cousine"/>
              <a:sym typeface="Cousine"/>
            </a:endParaRPr>
          </a:p>
        </p:txBody>
      </p:sp>
      <p:sp>
        <p:nvSpPr>
          <p:cNvPr id="26" name="TextBox 26"/>
          <p:cNvSpPr txBox="1"/>
          <p:nvPr/>
        </p:nvSpPr>
        <p:spPr>
          <a:xfrm>
            <a:off x="584087" y="644177"/>
            <a:ext cx="7072996" cy="547687"/>
          </a:xfrm>
          <a:prstGeom prst="rect">
            <a:avLst/>
          </a:prstGeom>
        </p:spPr>
        <p:txBody>
          <a:bodyPr lIns="0" tIns="0" rIns="0" bIns="0" rtlCol="0" anchor="t">
            <a:spAutoFit/>
          </a:bodyPr>
          <a:lstStyle/>
          <a:p>
            <a:pPr algn="l">
              <a:lnSpc>
                <a:spcPts val="4462"/>
              </a:lnSpc>
            </a:pPr>
            <a:r>
              <a:rPr lang="en-US" sz="3187" b="1">
                <a:solidFill>
                  <a:srgbClr val="CACACA"/>
                </a:solidFill>
                <a:latin typeface="Cousine Bold"/>
                <a:ea typeface="Cousine Bold"/>
                <a:cs typeface="Cousine Bold"/>
                <a:sym typeface="Cousine Bold"/>
              </a:rPr>
              <a:t>Vernetzte Geräte verstehen</a:t>
            </a:r>
          </a:p>
        </p:txBody>
      </p:sp>
      <p:sp>
        <p:nvSpPr>
          <p:cNvPr id="27" name="TextBox 27"/>
          <p:cNvSpPr txBox="1"/>
          <p:nvPr/>
        </p:nvSpPr>
        <p:spPr>
          <a:xfrm>
            <a:off x="584087" y="1585058"/>
            <a:ext cx="1217202" cy="515159"/>
          </a:xfrm>
          <a:prstGeom prst="rect">
            <a:avLst/>
          </a:prstGeom>
        </p:spPr>
        <p:txBody>
          <a:bodyPr lIns="0" tIns="0" rIns="0" bIns="0" rtlCol="0" anchor="t">
            <a:spAutoFit/>
          </a:bodyPr>
          <a:lstStyle/>
          <a:p>
            <a:pPr algn="l">
              <a:lnSpc>
                <a:spcPts val="4155"/>
              </a:lnSpc>
            </a:pPr>
            <a:r>
              <a:rPr lang="en-US" sz="2968" spc="222">
                <a:solidFill>
                  <a:srgbClr val="000000"/>
                </a:solidFill>
                <a:latin typeface="Cousine"/>
                <a:ea typeface="Cousine"/>
                <a:cs typeface="Cousine"/>
                <a:sym typeface="Cousine"/>
              </a:rPr>
              <a:t>Home</a:t>
            </a:r>
          </a:p>
        </p:txBody>
      </p:sp>
      <p:sp>
        <p:nvSpPr>
          <p:cNvPr id="28" name="TextBox 28"/>
          <p:cNvSpPr txBox="1"/>
          <p:nvPr/>
        </p:nvSpPr>
        <p:spPr>
          <a:xfrm>
            <a:off x="2544931" y="1585058"/>
            <a:ext cx="1960844" cy="515159"/>
          </a:xfrm>
          <a:prstGeom prst="rect">
            <a:avLst/>
          </a:prstGeom>
        </p:spPr>
        <p:txBody>
          <a:bodyPr lIns="0" tIns="0" rIns="0" bIns="0" rtlCol="0" anchor="t">
            <a:spAutoFit/>
          </a:bodyPr>
          <a:lstStyle/>
          <a:p>
            <a:pPr marL="0" lvl="0" indent="0" algn="l">
              <a:lnSpc>
                <a:spcPts val="4155"/>
              </a:lnSpc>
              <a:spcBef>
                <a:spcPct val="0"/>
              </a:spcBef>
            </a:pPr>
            <a:r>
              <a:rPr lang="en-US" sz="2968" b="1" u="none" strike="noStrike" spc="222">
                <a:solidFill>
                  <a:srgbClr val="000000"/>
                </a:solidFill>
                <a:latin typeface="Cousine Bold"/>
                <a:ea typeface="Cousine Bold"/>
                <a:cs typeface="Cousine Bold"/>
                <a:sym typeface="Cousine Bold"/>
              </a:rPr>
              <a:t>Content</a:t>
            </a:r>
          </a:p>
        </p:txBody>
      </p:sp>
      <p:sp>
        <p:nvSpPr>
          <p:cNvPr id="29" name="TextBox 29"/>
          <p:cNvSpPr txBox="1"/>
          <p:nvPr/>
        </p:nvSpPr>
        <p:spPr>
          <a:xfrm>
            <a:off x="5155770" y="1585058"/>
            <a:ext cx="1960844" cy="515159"/>
          </a:xfrm>
          <a:prstGeom prst="rect">
            <a:avLst/>
          </a:prstGeom>
        </p:spPr>
        <p:txBody>
          <a:bodyPr lIns="0" tIns="0" rIns="0" bIns="0" rtlCol="0" anchor="t">
            <a:spAutoFit/>
          </a:bodyPr>
          <a:lstStyle/>
          <a:p>
            <a:pPr algn="l">
              <a:lnSpc>
                <a:spcPts val="4155"/>
              </a:lnSpc>
            </a:pPr>
            <a:r>
              <a:rPr lang="en-US" sz="2968" spc="222">
                <a:solidFill>
                  <a:srgbClr val="000000"/>
                </a:solidFill>
                <a:latin typeface="Cousine"/>
                <a:ea typeface="Cousine"/>
                <a:cs typeface="Cousine"/>
                <a:sym typeface="Cousine"/>
              </a:rPr>
              <a:t>Contact</a:t>
            </a:r>
          </a:p>
        </p:txBody>
      </p:sp>
      <p:grpSp>
        <p:nvGrpSpPr>
          <p:cNvPr id="30" name="Group 30"/>
          <p:cNvGrpSpPr/>
          <p:nvPr/>
        </p:nvGrpSpPr>
        <p:grpSpPr>
          <a:xfrm>
            <a:off x="2889550" y="9193555"/>
            <a:ext cx="1271608" cy="652980"/>
            <a:chOff x="0" y="0"/>
            <a:chExt cx="334909" cy="171978"/>
          </a:xfrm>
        </p:grpSpPr>
        <p:sp>
          <p:nvSpPr>
            <p:cNvPr id="31" name="Freeform 31"/>
            <p:cNvSpPr/>
            <p:nvPr/>
          </p:nvSpPr>
          <p:spPr>
            <a:xfrm>
              <a:off x="0" y="0"/>
              <a:ext cx="334909" cy="171978"/>
            </a:xfrm>
            <a:custGeom>
              <a:avLst/>
              <a:gdLst/>
              <a:ahLst/>
              <a:cxnLst/>
              <a:rect l="l" t="t" r="r" b="b"/>
              <a:pathLst>
                <a:path w="334909" h="171978">
                  <a:moveTo>
                    <a:pt x="0" y="0"/>
                  </a:moveTo>
                  <a:lnTo>
                    <a:pt x="334909" y="0"/>
                  </a:lnTo>
                  <a:lnTo>
                    <a:pt x="334909" y="171978"/>
                  </a:lnTo>
                  <a:lnTo>
                    <a:pt x="0" y="171978"/>
                  </a:lnTo>
                  <a:close/>
                </a:path>
              </a:pathLst>
            </a:custGeom>
            <a:solidFill>
              <a:srgbClr val="999999"/>
            </a:solidFill>
            <a:ln w="28575" cap="sq">
              <a:solidFill>
                <a:srgbClr val="000000"/>
              </a:solidFill>
              <a:prstDash val="solid"/>
              <a:miter/>
            </a:ln>
          </p:spPr>
          <p:txBody>
            <a:bodyPr/>
            <a:lstStyle/>
            <a:p>
              <a:endParaRPr lang="de-DE"/>
            </a:p>
          </p:txBody>
        </p:sp>
        <p:sp>
          <p:nvSpPr>
            <p:cNvPr id="32" name="TextBox 32"/>
            <p:cNvSpPr txBox="1"/>
            <p:nvPr/>
          </p:nvSpPr>
          <p:spPr>
            <a:xfrm>
              <a:off x="0" y="-38100"/>
              <a:ext cx="334909" cy="210078"/>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ACACA"/>
        </a:solidFill>
        <a:effectLst/>
      </p:bgPr>
    </p:bg>
    <p:spTree>
      <p:nvGrpSpPr>
        <p:cNvPr id="1" name=""/>
        <p:cNvGrpSpPr/>
        <p:nvPr/>
      </p:nvGrpSpPr>
      <p:grpSpPr>
        <a:xfrm>
          <a:off x="0" y="0"/>
          <a:ext cx="0" cy="0"/>
          <a:chOff x="0" y="0"/>
          <a:chExt cx="0" cy="0"/>
        </a:xfrm>
      </p:grpSpPr>
      <p:grpSp>
        <p:nvGrpSpPr>
          <p:cNvPr id="2" name="Group 2"/>
          <p:cNvGrpSpPr/>
          <p:nvPr/>
        </p:nvGrpSpPr>
        <p:grpSpPr>
          <a:xfrm>
            <a:off x="408934" y="440465"/>
            <a:ext cx="17470132" cy="957120"/>
            <a:chOff x="0" y="0"/>
            <a:chExt cx="4601187" cy="252081"/>
          </a:xfrm>
        </p:grpSpPr>
        <p:sp>
          <p:nvSpPr>
            <p:cNvPr id="3" name="Freeform 3"/>
            <p:cNvSpPr/>
            <p:nvPr/>
          </p:nvSpPr>
          <p:spPr>
            <a:xfrm>
              <a:off x="0" y="0"/>
              <a:ext cx="4601187" cy="252081"/>
            </a:xfrm>
            <a:custGeom>
              <a:avLst/>
              <a:gdLst/>
              <a:ahLst/>
              <a:cxnLst/>
              <a:rect l="l" t="t" r="r" b="b"/>
              <a:pathLst>
                <a:path w="4601187" h="252081">
                  <a:moveTo>
                    <a:pt x="0" y="0"/>
                  </a:moveTo>
                  <a:lnTo>
                    <a:pt x="4601187" y="0"/>
                  </a:lnTo>
                  <a:lnTo>
                    <a:pt x="4601187" y="252081"/>
                  </a:lnTo>
                  <a:lnTo>
                    <a:pt x="0" y="252081"/>
                  </a:lnTo>
                  <a:close/>
                </a:path>
              </a:pathLst>
            </a:custGeom>
            <a:solidFill>
              <a:srgbClr val="0057CC"/>
            </a:solidFill>
            <a:ln w="28575" cap="sq">
              <a:solidFill>
                <a:srgbClr val="000000"/>
              </a:solidFill>
              <a:prstDash val="solid"/>
              <a:miter/>
            </a:ln>
          </p:spPr>
          <p:txBody>
            <a:bodyPr/>
            <a:lstStyle/>
            <a:p>
              <a:endParaRPr lang="de-DE"/>
            </a:p>
          </p:txBody>
        </p:sp>
        <p:sp>
          <p:nvSpPr>
            <p:cNvPr id="4" name="TextBox 4"/>
            <p:cNvSpPr txBox="1"/>
            <p:nvPr/>
          </p:nvSpPr>
          <p:spPr>
            <a:xfrm>
              <a:off x="0" y="-47625"/>
              <a:ext cx="4601187" cy="29970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08934" y="2301613"/>
            <a:ext cx="17470132" cy="7544923"/>
            <a:chOff x="0" y="0"/>
            <a:chExt cx="4601187" cy="1987140"/>
          </a:xfrm>
        </p:grpSpPr>
        <p:sp>
          <p:nvSpPr>
            <p:cNvPr id="6" name="Freeform 6"/>
            <p:cNvSpPr/>
            <p:nvPr/>
          </p:nvSpPr>
          <p:spPr>
            <a:xfrm>
              <a:off x="0" y="0"/>
              <a:ext cx="4601187" cy="1987140"/>
            </a:xfrm>
            <a:custGeom>
              <a:avLst/>
              <a:gdLst/>
              <a:ahLst/>
              <a:cxnLst/>
              <a:rect l="l" t="t" r="r" b="b"/>
              <a:pathLst>
                <a:path w="4601187" h="1987140">
                  <a:moveTo>
                    <a:pt x="0" y="0"/>
                  </a:moveTo>
                  <a:lnTo>
                    <a:pt x="4601187" y="0"/>
                  </a:lnTo>
                  <a:lnTo>
                    <a:pt x="4601187" y="1987140"/>
                  </a:lnTo>
                  <a:lnTo>
                    <a:pt x="0" y="1987140"/>
                  </a:lnTo>
                  <a:close/>
                </a:path>
              </a:pathLst>
            </a:custGeom>
            <a:solidFill>
              <a:srgbClr val="FFFFFF"/>
            </a:solidFill>
            <a:ln w="28575" cap="sq">
              <a:solidFill>
                <a:srgbClr val="000000"/>
              </a:solidFill>
              <a:prstDash val="solid"/>
              <a:miter/>
            </a:ln>
          </p:spPr>
          <p:txBody>
            <a:bodyPr/>
            <a:lstStyle/>
            <a:p>
              <a:endParaRPr lang="de-DE"/>
            </a:p>
          </p:txBody>
        </p:sp>
        <p:sp>
          <p:nvSpPr>
            <p:cNvPr id="7" name="TextBox 7"/>
            <p:cNvSpPr txBox="1"/>
            <p:nvPr/>
          </p:nvSpPr>
          <p:spPr>
            <a:xfrm>
              <a:off x="0" y="-47625"/>
              <a:ext cx="4601187" cy="203476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712909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9" name="Freeform 9"/>
          <p:cNvSpPr/>
          <p:nvPr/>
        </p:nvSpPr>
        <p:spPr>
          <a:xfrm>
            <a:off x="16467139"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0" name="Freeform 10"/>
          <p:cNvSpPr/>
          <p:nvPr/>
        </p:nvSpPr>
        <p:spPr>
          <a:xfrm>
            <a:off x="1580721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nvGrpSpPr>
          <p:cNvPr id="11" name="Group 11"/>
          <p:cNvGrpSpPr/>
          <p:nvPr/>
        </p:nvGrpSpPr>
        <p:grpSpPr>
          <a:xfrm>
            <a:off x="408934" y="9193555"/>
            <a:ext cx="17470132" cy="652980"/>
            <a:chOff x="0" y="0"/>
            <a:chExt cx="4601187" cy="171978"/>
          </a:xfrm>
        </p:grpSpPr>
        <p:sp>
          <p:nvSpPr>
            <p:cNvPr id="12" name="Freeform 12"/>
            <p:cNvSpPr/>
            <p:nvPr/>
          </p:nvSpPr>
          <p:spPr>
            <a:xfrm>
              <a:off x="0" y="0"/>
              <a:ext cx="4601187" cy="171978"/>
            </a:xfrm>
            <a:custGeom>
              <a:avLst/>
              <a:gdLst/>
              <a:ahLst/>
              <a:cxnLst/>
              <a:rect l="l" t="t" r="r" b="b"/>
              <a:pathLst>
                <a:path w="4601187" h="171978">
                  <a:moveTo>
                    <a:pt x="0" y="0"/>
                  </a:moveTo>
                  <a:lnTo>
                    <a:pt x="4601187" y="0"/>
                  </a:lnTo>
                  <a:lnTo>
                    <a:pt x="46011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3" name="TextBox 13"/>
            <p:cNvSpPr txBox="1"/>
            <p:nvPr/>
          </p:nvSpPr>
          <p:spPr>
            <a:xfrm>
              <a:off x="0" y="-38100"/>
              <a:ext cx="46011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135508" y="9193555"/>
            <a:ext cx="1271608" cy="652980"/>
            <a:chOff x="0" y="0"/>
            <a:chExt cx="334909" cy="171978"/>
          </a:xfrm>
        </p:grpSpPr>
        <p:sp>
          <p:nvSpPr>
            <p:cNvPr id="15" name="Freeform 15"/>
            <p:cNvSpPr/>
            <p:nvPr/>
          </p:nvSpPr>
          <p:spPr>
            <a:xfrm>
              <a:off x="0" y="0"/>
              <a:ext cx="334909" cy="171978"/>
            </a:xfrm>
            <a:custGeom>
              <a:avLst/>
              <a:gdLst/>
              <a:ahLst/>
              <a:cxnLst/>
              <a:rect l="l" t="t" r="r" b="b"/>
              <a:pathLst>
                <a:path w="334909" h="171978">
                  <a:moveTo>
                    <a:pt x="0" y="0"/>
                  </a:moveTo>
                  <a:lnTo>
                    <a:pt x="334909" y="0"/>
                  </a:lnTo>
                  <a:lnTo>
                    <a:pt x="334909" y="171978"/>
                  </a:lnTo>
                  <a:lnTo>
                    <a:pt x="0" y="171978"/>
                  </a:lnTo>
                  <a:close/>
                </a:path>
              </a:pathLst>
            </a:custGeom>
            <a:solidFill>
              <a:srgbClr val="999999"/>
            </a:solidFill>
            <a:ln w="28575" cap="sq">
              <a:solidFill>
                <a:srgbClr val="000000"/>
              </a:solidFill>
              <a:prstDash val="solid"/>
              <a:miter/>
            </a:ln>
          </p:spPr>
          <p:txBody>
            <a:bodyPr/>
            <a:lstStyle/>
            <a:p>
              <a:endParaRPr lang="de-DE"/>
            </a:p>
          </p:txBody>
        </p:sp>
        <p:sp>
          <p:nvSpPr>
            <p:cNvPr id="16" name="TextBox 16"/>
            <p:cNvSpPr txBox="1"/>
            <p:nvPr/>
          </p:nvSpPr>
          <p:spPr>
            <a:xfrm>
              <a:off x="0" y="-38100"/>
              <a:ext cx="334909"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408934" y="9193555"/>
            <a:ext cx="755149" cy="652980"/>
            <a:chOff x="0" y="0"/>
            <a:chExt cx="198887" cy="171978"/>
          </a:xfrm>
        </p:grpSpPr>
        <p:sp>
          <p:nvSpPr>
            <p:cNvPr id="18" name="Freeform 18"/>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9" name="TextBox 19"/>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7123917" y="9193555"/>
            <a:ext cx="755149" cy="652980"/>
            <a:chOff x="0" y="0"/>
            <a:chExt cx="198887" cy="171978"/>
          </a:xfrm>
        </p:grpSpPr>
        <p:sp>
          <p:nvSpPr>
            <p:cNvPr id="21" name="Freeform 21"/>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22" name="TextBox 22"/>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sp>
        <p:nvSpPr>
          <p:cNvPr id="23" name="Freeform 23"/>
          <p:cNvSpPr/>
          <p:nvPr/>
        </p:nvSpPr>
        <p:spPr>
          <a:xfrm>
            <a:off x="17382855" y="9306337"/>
            <a:ext cx="320173" cy="427416"/>
          </a:xfrm>
          <a:custGeom>
            <a:avLst/>
            <a:gdLst/>
            <a:ahLst/>
            <a:cxnLst/>
            <a:rect l="l" t="t" r="r" b="b"/>
            <a:pathLst>
              <a:path w="320173" h="427416">
                <a:moveTo>
                  <a:pt x="0" y="0"/>
                </a:moveTo>
                <a:lnTo>
                  <a:pt x="320173" y="0"/>
                </a:lnTo>
                <a:lnTo>
                  <a:pt x="320173" y="427416"/>
                </a:lnTo>
                <a:lnTo>
                  <a:pt x="0" y="427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4" name="Freeform 24"/>
          <p:cNvSpPr/>
          <p:nvPr/>
        </p:nvSpPr>
        <p:spPr>
          <a:xfrm flipH="1">
            <a:off x="584087" y="9306337"/>
            <a:ext cx="320173" cy="427416"/>
          </a:xfrm>
          <a:custGeom>
            <a:avLst/>
            <a:gdLst/>
            <a:ahLst/>
            <a:cxnLst/>
            <a:rect l="l" t="t" r="r" b="b"/>
            <a:pathLst>
              <a:path w="320173" h="427416">
                <a:moveTo>
                  <a:pt x="320174" y="0"/>
                </a:moveTo>
                <a:lnTo>
                  <a:pt x="0" y="0"/>
                </a:lnTo>
                <a:lnTo>
                  <a:pt x="0" y="427416"/>
                </a:lnTo>
                <a:lnTo>
                  <a:pt x="320174" y="427416"/>
                </a:lnTo>
                <a:lnTo>
                  <a:pt x="32017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5" name="TextBox 25"/>
          <p:cNvSpPr txBox="1"/>
          <p:nvPr/>
        </p:nvSpPr>
        <p:spPr>
          <a:xfrm>
            <a:off x="1688263" y="2814591"/>
            <a:ext cx="14911475" cy="3641726"/>
          </a:xfrm>
          <a:prstGeom prst="rect">
            <a:avLst/>
          </a:prstGeom>
        </p:spPr>
        <p:txBody>
          <a:bodyPr lIns="0" tIns="0" rIns="0" bIns="0" rtlCol="0" anchor="t">
            <a:spAutoFit/>
          </a:bodyPr>
          <a:lstStyle/>
          <a:p>
            <a:pPr algn="ctr">
              <a:lnSpc>
                <a:spcPts val="14000"/>
              </a:lnSpc>
            </a:pPr>
            <a:r>
              <a:rPr lang="en-US" sz="14000" b="1" spc="-476">
                <a:solidFill>
                  <a:srgbClr val="0057CC"/>
                </a:solidFill>
                <a:latin typeface="Anonymous Pro Bold"/>
                <a:ea typeface="Anonymous Pro Bold"/>
                <a:cs typeface="Anonymous Pro Bold"/>
                <a:sym typeface="Anonymous Pro Bold"/>
              </a:rPr>
              <a:t>INTERNET </a:t>
            </a:r>
          </a:p>
          <a:p>
            <a:pPr algn="ctr">
              <a:lnSpc>
                <a:spcPts val="14000"/>
              </a:lnSpc>
            </a:pPr>
            <a:r>
              <a:rPr lang="en-US" sz="14000" b="1" spc="-476">
                <a:solidFill>
                  <a:srgbClr val="0057CC"/>
                </a:solidFill>
                <a:latin typeface="Anonymous Pro Bold"/>
                <a:ea typeface="Anonymous Pro Bold"/>
                <a:cs typeface="Anonymous Pro Bold"/>
                <a:sym typeface="Anonymous Pro Bold"/>
              </a:rPr>
              <a:t>DER DINGE</a:t>
            </a:r>
          </a:p>
        </p:txBody>
      </p:sp>
      <p:sp>
        <p:nvSpPr>
          <p:cNvPr id="26" name="Freeform 26"/>
          <p:cNvSpPr/>
          <p:nvPr/>
        </p:nvSpPr>
        <p:spPr>
          <a:xfrm>
            <a:off x="14227883" y="5926714"/>
            <a:ext cx="765682" cy="1303792"/>
          </a:xfrm>
          <a:custGeom>
            <a:avLst/>
            <a:gdLst/>
            <a:ahLst/>
            <a:cxnLst/>
            <a:rect l="l" t="t" r="r" b="b"/>
            <a:pathLst>
              <a:path w="765682" h="1303792">
                <a:moveTo>
                  <a:pt x="0" y="0"/>
                </a:moveTo>
                <a:lnTo>
                  <a:pt x="765682" y="0"/>
                </a:lnTo>
                <a:lnTo>
                  <a:pt x="765682" y="1303792"/>
                </a:lnTo>
                <a:lnTo>
                  <a:pt x="0" y="13037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27" name="Freeform 27"/>
          <p:cNvSpPr/>
          <p:nvPr/>
        </p:nvSpPr>
        <p:spPr>
          <a:xfrm>
            <a:off x="8082106" y="7535217"/>
            <a:ext cx="2123787" cy="586938"/>
          </a:xfrm>
          <a:custGeom>
            <a:avLst/>
            <a:gdLst/>
            <a:ahLst/>
            <a:cxnLst/>
            <a:rect l="l" t="t" r="r" b="b"/>
            <a:pathLst>
              <a:path w="2123787" h="586938">
                <a:moveTo>
                  <a:pt x="0" y="0"/>
                </a:moveTo>
                <a:lnTo>
                  <a:pt x="2123788" y="0"/>
                </a:lnTo>
                <a:lnTo>
                  <a:pt x="2123788" y="586938"/>
                </a:lnTo>
                <a:lnTo>
                  <a:pt x="0" y="5869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28" name="TextBox 28"/>
          <p:cNvSpPr txBox="1"/>
          <p:nvPr/>
        </p:nvSpPr>
        <p:spPr>
          <a:xfrm>
            <a:off x="4270793" y="6502410"/>
            <a:ext cx="9746415" cy="650603"/>
          </a:xfrm>
          <a:prstGeom prst="rect">
            <a:avLst/>
          </a:prstGeom>
        </p:spPr>
        <p:txBody>
          <a:bodyPr lIns="0" tIns="0" rIns="0" bIns="0" rtlCol="0" anchor="t">
            <a:spAutoFit/>
          </a:bodyPr>
          <a:lstStyle/>
          <a:p>
            <a:pPr algn="ctr">
              <a:lnSpc>
                <a:spcPts val="5296"/>
              </a:lnSpc>
            </a:pPr>
            <a:r>
              <a:rPr lang="en-US" sz="3783" spc="431">
                <a:solidFill>
                  <a:srgbClr val="000000"/>
                </a:solidFill>
                <a:latin typeface="Cousine"/>
                <a:ea typeface="Cousine"/>
                <a:cs typeface="Cousine"/>
                <a:sym typeface="Cousine"/>
              </a:rPr>
              <a:t>WAS IST DAS?</a:t>
            </a:r>
          </a:p>
        </p:txBody>
      </p:sp>
      <p:sp>
        <p:nvSpPr>
          <p:cNvPr id="29" name="TextBox 29"/>
          <p:cNvSpPr txBox="1"/>
          <p:nvPr/>
        </p:nvSpPr>
        <p:spPr>
          <a:xfrm>
            <a:off x="584087" y="644177"/>
            <a:ext cx="6812318" cy="547687"/>
          </a:xfrm>
          <a:prstGeom prst="rect">
            <a:avLst/>
          </a:prstGeom>
        </p:spPr>
        <p:txBody>
          <a:bodyPr lIns="0" tIns="0" rIns="0" bIns="0" rtlCol="0" anchor="t">
            <a:spAutoFit/>
          </a:bodyPr>
          <a:lstStyle/>
          <a:p>
            <a:pPr algn="l">
              <a:lnSpc>
                <a:spcPts val="4462"/>
              </a:lnSpc>
            </a:pPr>
            <a:r>
              <a:rPr lang="en-US" sz="3187" b="1">
                <a:solidFill>
                  <a:srgbClr val="CACACA"/>
                </a:solidFill>
                <a:latin typeface="Cousine Bold"/>
                <a:ea typeface="Cousine Bold"/>
                <a:cs typeface="Cousine Bold"/>
                <a:sym typeface="Cousine Bold"/>
              </a:rPr>
              <a:t>Vernetzte Geräte verstehen</a:t>
            </a:r>
          </a:p>
        </p:txBody>
      </p:sp>
      <p:sp>
        <p:nvSpPr>
          <p:cNvPr id="30" name="TextBox 30"/>
          <p:cNvSpPr txBox="1"/>
          <p:nvPr/>
        </p:nvSpPr>
        <p:spPr>
          <a:xfrm>
            <a:off x="584087" y="1585058"/>
            <a:ext cx="1217202" cy="515159"/>
          </a:xfrm>
          <a:prstGeom prst="rect">
            <a:avLst/>
          </a:prstGeom>
        </p:spPr>
        <p:txBody>
          <a:bodyPr lIns="0" tIns="0" rIns="0" bIns="0" rtlCol="0" anchor="t">
            <a:spAutoFit/>
          </a:bodyPr>
          <a:lstStyle/>
          <a:p>
            <a:pPr algn="l">
              <a:lnSpc>
                <a:spcPts val="4155"/>
              </a:lnSpc>
            </a:pPr>
            <a:r>
              <a:rPr lang="en-US" sz="2968" b="1" spc="222">
                <a:solidFill>
                  <a:srgbClr val="000000"/>
                </a:solidFill>
                <a:latin typeface="Cousine Bold"/>
                <a:ea typeface="Cousine Bold"/>
                <a:cs typeface="Cousine Bold"/>
                <a:sym typeface="Cousine Bold"/>
              </a:rPr>
              <a:t>Home</a:t>
            </a:r>
          </a:p>
        </p:txBody>
      </p:sp>
      <p:sp>
        <p:nvSpPr>
          <p:cNvPr id="31" name="TextBox 31"/>
          <p:cNvSpPr txBox="1"/>
          <p:nvPr/>
        </p:nvSpPr>
        <p:spPr>
          <a:xfrm>
            <a:off x="2544931" y="1585058"/>
            <a:ext cx="1960844" cy="515159"/>
          </a:xfrm>
          <a:prstGeom prst="rect">
            <a:avLst/>
          </a:prstGeom>
        </p:spPr>
        <p:txBody>
          <a:bodyPr lIns="0" tIns="0" rIns="0" bIns="0" rtlCol="0" anchor="t">
            <a:spAutoFit/>
          </a:bodyPr>
          <a:lstStyle/>
          <a:p>
            <a:pPr algn="l">
              <a:lnSpc>
                <a:spcPts val="4155"/>
              </a:lnSpc>
            </a:pPr>
            <a:r>
              <a:rPr lang="en-US" sz="2968" spc="222">
                <a:solidFill>
                  <a:srgbClr val="000000"/>
                </a:solidFill>
                <a:latin typeface="Cousine"/>
                <a:ea typeface="Cousine"/>
                <a:cs typeface="Cousine"/>
                <a:sym typeface="Cousine"/>
              </a:rPr>
              <a:t>Content</a:t>
            </a:r>
          </a:p>
        </p:txBody>
      </p:sp>
      <p:sp>
        <p:nvSpPr>
          <p:cNvPr id="32" name="TextBox 32"/>
          <p:cNvSpPr txBox="1"/>
          <p:nvPr/>
        </p:nvSpPr>
        <p:spPr>
          <a:xfrm>
            <a:off x="5155770" y="1585058"/>
            <a:ext cx="1960844" cy="515159"/>
          </a:xfrm>
          <a:prstGeom prst="rect">
            <a:avLst/>
          </a:prstGeom>
        </p:spPr>
        <p:txBody>
          <a:bodyPr lIns="0" tIns="0" rIns="0" bIns="0" rtlCol="0" anchor="t">
            <a:spAutoFit/>
          </a:bodyPr>
          <a:lstStyle/>
          <a:p>
            <a:pPr algn="l">
              <a:lnSpc>
                <a:spcPts val="4155"/>
              </a:lnSpc>
            </a:pPr>
            <a:r>
              <a:rPr lang="en-US" sz="2968" spc="222">
                <a:solidFill>
                  <a:srgbClr val="000000"/>
                </a:solidFill>
                <a:latin typeface="Cousine"/>
                <a:ea typeface="Cousine"/>
                <a:cs typeface="Cousine"/>
                <a:sym typeface="Cousine"/>
              </a:rPr>
              <a:t>Contact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ACACA"/>
        </a:solidFill>
        <a:effectLst/>
      </p:bgPr>
    </p:bg>
    <p:spTree>
      <p:nvGrpSpPr>
        <p:cNvPr id="1" name="">
          <a:extLst>
            <a:ext uri="{FF2B5EF4-FFF2-40B4-BE49-F238E27FC236}">
              <a16:creationId xmlns:a16="http://schemas.microsoft.com/office/drawing/2014/main" id="{B11329E8-1576-3763-F878-D7A3D15E37E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3FDC650-7E54-F5B3-C07E-DE221FE6107C}"/>
              </a:ext>
            </a:extLst>
          </p:cNvPr>
          <p:cNvGrpSpPr/>
          <p:nvPr/>
        </p:nvGrpSpPr>
        <p:grpSpPr>
          <a:xfrm>
            <a:off x="408934" y="440465"/>
            <a:ext cx="17470132" cy="957120"/>
            <a:chOff x="0" y="0"/>
            <a:chExt cx="4601187" cy="252081"/>
          </a:xfrm>
        </p:grpSpPr>
        <p:sp>
          <p:nvSpPr>
            <p:cNvPr id="3" name="Freeform 3">
              <a:extLst>
                <a:ext uri="{FF2B5EF4-FFF2-40B4-BE49-F238E27FC236}">
                  <a16:creationId xmlns:a16="http://schemas.microsoft.com/office/drawing/2014/main" id="{3F0C7635-D6FB-A367-0F42-28A787FEC76A}"/>
                </a:ext>
              </a:extLst>
            </p:cNvPr>
            <p:cNvSpPr/>
            <p:nvPr/>
          </p:nvSpPr>
          <p:spPr>
            <a:xfrm>
              <a:off x="0" y="0"/>
              <a:ext cx="4601187" cy="252081"/>
            </a:xfrm>
            <a:custGeom>
              <a:avLst/>
              <a:gdLst/>
              <a:ahLst/>
              <a:cxnLst/>
              <a:rect l="l" t="t" r="r" b="b"/>
              <a:pathLst>
                <a:path w="4601187" h="252081">
                  <a:moveTo>
                    <a:pt x="0" y="0"/>
                  </a:moveTo>
                  <a:lnTo>
                    <a:pt x="4601187" y="0"/>
                  </a:lnTo>
                  <a:lnTo>
                    <a:pt x="4601187" y="252081"/>
                  </a:lnTo>
                  <a:lnTo>
                    <a:pt x="0" y="252081"/>
                  </a:lnTo>
                  <a:close/>
                </a:path>
              </a:pathLst>
            </a:custGeom>
            <a:solidFill>
              <a:srgbClr val="0057CC"/>
            </a:solidFill>
            <a:ln w="28575" cap="sq">
              <a:solidFill>
                <a:srgbClr val="000000"/>
              </a:solidFill>
              <a:prstDash val="solid"/>
              <a:miter/>
            </a:ln>
          </p:spPr>
          <p:txBody>
            <a:bodyPr/>
            <a:lstStyle/>
            <a:p>
              <a:endParaRPr lang="de-DE"/>
            </a:p>
          </p:txBody>
        </p:sp>
        <p:sp>
          <p:nvSpPr>
            <p:cNvPr id="4" name="TextBox 4">
              <a:extLst>
                <a:ext uri="{FF2B5EF4-FFF2-40B4-BE49-F238E27FC236}">
                  <a16:creationId xmlns:a16="http://schemas.microsoft.com/office/drawing/2014/main" id="{35932590-D17F-DEB6-2515-4FBA1ECC2130}"/>
                </a:ext>
              </a:extLst>
            </p:cNvPr>
            <p:cNvSpPr txBox="1"/>
            <p:nvPr/>
          </p:nvSpPr>
          <p:spPr>
            <a:xfrm>
              <a:off x="0" y="-47625"/>
              <a:ext cx="4601187" cy="29970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EC3139D6-8380-CE66-6FF2-65CB9638BF96}"/>
              </a:ext>
            </a:extLst>
          </p:cNvPr>
          <p:cNvGrpSpPr/>
          <p:nvPr/>
        </p:nvGrpSpPr>
        <p:grpSpPr>
          <a:xfrm>
            <a:off x="408934" y="2301613"/>
            <a:ext cx="17470132" cy="7544923"/>
            <a:chOff x="0" y="0"/>
            <a:chExt cx="4601187" cy="1987140"/>
          </a:xfrm>
        </p:grpSpPr>
        <p:sp>
          <p:nvSpPr>
            <p:cNvPr id="6" name="Freeform 6">
              <a:extLst>
                <a:ext uri="{FF2B5EF4-FFF2-40B4-BE49-F238E27FC236}">
                  <a16:creationId xmlns:a16="http://schemas.microsoft.com/office/drawing/2014/main" id="{655BE3CA-CBE3-AA9E-16D7-3D4DD33B3438}"/>
                </a:ext>
              </a:extLst>
            </p:cNvPr>
            <p:cNvSpPr/>
            <p:nvPr/>
          </p:nvSpPr>
          <p:spPr>
            <a:xfrm>
              <a:off x="0" y="0"/>
              <a:ext cx="4601187" cy="1987140"/>
            </a:xfrm>
            <a:custGeom>
              <a:avLst/>
              <a:gdLst/>
              <a:ahLst/>
              <a:cxnLst/>
              <a:rect l="l" t="t" r="r" b="b"/>
              <a:pathLst>
                <a:path w="4601187" h="1987140">
                  <a:moveTo>
                    <a:pt x="0" y="0"/>
                  </a:moveTo>
                  <a:lnTo>
                    <a:pt x="4601187" y="0"/>
                  </a:lnTo>
                  <a:lnTo>
                    <a:pt x="4601187" y="1987140"/>
                  </a:lnTo>
                  <a:lnTo>
                    <a:pt x="0" y="1987140"/>
                  </a:lnTo>
                  <a:close/>
                </a:path>
              </a:pathLst>
            </a:custGeom>
            <a:solidFill>
              <a:srgbClr val="FFFFFF"/>
            </a:solidFill>
            <a:ln w="2857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FED92A57-34BC-2C8D-B136-69E9BC3B730A}"/>
                </a:ext>
              </a:extLst>
            </p:cNvPr>
            <p:cNvSpPr txBox="1"/>
            <p:nvPr/>
          </p:nvSpPr>
          <p:spPr>
            <a:xfrm>
              <a:off x="0" y="-47625"/>
              <a:ext cx="4601187" cy="203476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FF2B5EF4-FFF2-40B4-BE49-F238E27FC236}">
                <a16:creationId xmlns:a16="http://schemas.microsoft.com/office/drawing/2014/main" id="{6F02F353-91E3-E64D-EF45-511C9BE108DF}"/>
              </a:ext>
            </a:extLst>
          </p:cNvPr>
          <p:cNvSpPr/>
          <p:nvPr/>
        </p:nvSpPr>
        <p:spPr>
          <a:xfrm>
            <a:off x="1712909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9" name="Freeform 9">
            <a:extLst>
              <a:ext uri="{FF2B5EF4-FFF2-40B4-BE49-F238E27FC236}">
                <a16:creationId xmlns:a16="http://schemas.microsoft.com/office/drawing/2014/main" id="{1D025DFF-5729-6F1F-F0B1-0F8874C5EB98}"/>
              </a:ext>
            </a:extLst>
          </p:cNvPr>
          <p:cNvSpPr/>
          <p:nvPr/>
        </p:nvSpPr>
        <p:spPr>
          <a:xfrm>
            <a:off x="16467139"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0" name="Freeform 10">
            <a:extLst>
              <a:ext uri="{FF2B5EF4-FFF2-40B4-BE49-F238E27FC236}">
                <a16:creationId xmlns:a16="http://schemas.microsoft.com/office/drawing/2014/main" id="{125B6469-6CFB-75E4-63DD-84F152A0F4AE}"/>
              </a:ext>
            </a:extLst>
          </p:cNvPr>
          <p:cNvSpPr/>
          <p:nvPr/>
        </p:nvSpPr>
        <p:spPr>
          <a:xfrm>
            <a:off x="1580721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nvGrpSpPr>
          <p:cNvPr id="11" name="Group 11">
            <a:extLst>
              <a:ext uri="{FF2B5EF4-FFF2-40B4-BE49-F238E27FC236}">
                <a16:creationId xmlns:a16="http://schemas.microsoft.com/office/drawing/2014/main" id="{420F67F2-0D02-C812-9C39-5B6E7738D6A9}"/>
              </a:ext>
            </a:extLst>
          </p:cNvPr>
          <p:cNvGrpSpPr/>
          <p:nvPr/>
        </p:nvGrpSpPr>
        <p:grpSpPr>
          <a:xfrm>
            <a:off x="408934" y="9193555"/>
            <a:ext cx="17470132" cy="652980"/>
            <a:chOff x="0" y="0"/>
            <a:chExt cx="4601187" cy="171978"/>
          </a:xfrm>
        </p:grpSpPr>
        <p:sp>
          <p:nvSpPr>
            <p:cNvPr id="12" name="Freeform 12">
              <a:extLst>
                <a:ext uri="{FF2B5EF4-FFF2-40B4-BE49-F238E27FC236}">
                  <a16:creationId xmlns:a16="http://schemas.microsoft.com/office/drawing/2014/main" id="{323C9552-D901-92AE-7C10-ABC4DDC66A37}"/>
                </a:ext>
              </a:extLst>
            </p:cNvPr>
            <p:cNvSpPr/>
            <p:nvPr/>
          </p:nvSpPr>
          <p:spPr>
            <a:xfrm>
              <a:off x="0" y="0"/>
              <a:ext cx="4601187" cy="171978"/>
            </a:xfrm>
            <a:custGeom>
              <a:avLst/>
              <a:gdLst/>
              <a:ahLst/>
              <a:cxnLst/>
              <a:rect l="l" t="t" r="r" b="b"/>
              <a:pathLst>
                <a:path w="4601187" h="171978">
                  <a:moveTo>
                    <a:pt x="0" y="0"/>
                  </a:moveTo>
                  <a:lnTo>
                    <a:pt x="4601187" y="0"/>
                  </a:lnTo>
                  <a:lnTo>
                    <a:pt x="46011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F3193D87-29DF-B4A9-0942-938AD9108509}"/>
                </a:ext>
              </a:extLst>
            </p:cNvPr>
            <p:cNvSpPr txBox="1"/>
            <p:nvPr/>
          </p:nvSpPr>
          <p:spPr>
            <a:xfrm>
              <a:off x="0" y="-38100"/>
              <a:ext cx="46011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a:extLst>
              <a:ext uri="{FF2B5EF4-FFF2-40B4-BE49-F238E27FC236}">
                <a16:creationId xmlns:a16="http://schemas.microsoft.com/office/drawing/2014/main" id="{9B6A0905-FA68-6F82-10B1-F0B998A0992C}"/>
              </a:ext>
            </a:extLst>
          </p:cNvPr>
          <p:cNvGrpSpPr/>
          <p:nvPr/>
        </p:nvGrpSpPr>
        <p:grpSpPr>
          <a:xfrm>
            <a:off x="408934" y="9193555"/>
            <a:ext cx="755149" cy="652980"/>
            <a:chOff x="0" y="0"/>
            <a:chExt cx="198887" cy="171978"/>
          </a:xfrm>
        </p:grpSpPr>
        <p:sp>
          <p:nvSpPr>
            <p:cNvPr id="15" name="Freeform 15">
              <a:extLst>
                <a:ext uri="{FF2B5EF4-FFF2-40B4-BE49-F238E27FC236}">
                  <a16:creationId xmlns:a16="http://schemas.microsoft.com/office/drawing/2014/main" id="{C4DE5E03-CCFA-FB9D-394A-E8DBFC0F6BB2}"/>
                </a:ext>
              </a:extLst>
            </p:cNvPr>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6" name="TextBox 16">
              <a:extLst>
                <a:ext uri="{FF2B5EF4-FFF2-40B4-BE49-F238E27FC236}">
                  <a16:creationId xmlns:a16="http://schemas.microsoft.com/office/drawing/2014/main" id="{883E8555-DDC3-DF6D-979D-E2CB93AE54FE}"/>
                </a:ext>
              </a:extLst>
            </p:cNvPr>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a:extLst>
              <a:ext uri="{FF2B5EF4-FFF2-40B4-BE49-F238E27FC236}">
                <a16:creationId xmlns:a16="http://schemas.microsoft.com/office/drawing/2014/main" id="{92087908-8F8A-4E44-BBAE-4130A3AABE8C}"/>
              </a:ext>
            </a:extLst>
          </p:cNvPr>
          <p:cNvGrpSpPr/>
          <p:nvPr/>
        </p:nvGrpSpPr>
        <p:grpSpPr>
          <a:xfrm>
            <a:off x="17123917" y="9193555"/>
            <a:ext cx="755149" cy="652980"/>
            <a:chOff x="0" y="0"/>
            <a:chExt cx="198887" cy="171978"/>
          </a:xfrm>
        </p:grpSpPr>
        <p:sp>
          <p:nvSpPr>
            <p:cNvPr id="18" name="Freeform 18">
              <a:extLst>
                <a:ext uri="{FF2B5EF4-FFF2-40B4-BE49-F238E27FC236}">
                  <a16:creationId xmlns:a16="http://schemas.microsoft.com/office/drawing/2014/main" id="{15108AC7-850C-170B-4719-C623FBDCE91A}"/>
                </a:ext>
              </a:extLst>
            </p:cNvPr>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9" name="TextBox 19">
              <a:extLst>
                <a:ext uri="{FF2B5EF4-FFF2-40B4-BE49-F238E27FC236}">
                  <a16:creationId xmlns:a16="http://schemas.microsoft.com/office/drawing/2014/main" id="{1E1275A7-76A5-B24E-0623-47C934B64DC4}"/>
                </a:ext>
              </a:extLst>
            </p:cNvPr>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a:extLst>
              <a:ext uri="{FF2B5EF4-FFF2-40B4-BE49-F238E27FC236}">
                <a16:creationId xmlns:a16="http://schemas.microsoft.com/office/drawing/2014/main" id="{AE42C91F-9971-E467-7F4B-584453F33962}"/>
              </a:ext>
            </a:extLst>
          </p:cNvPr>
          <p:cNvSpPr/>
          <p:nvPr/>
        </p:nvSpPr>
        <p:spPr>
          <a:xfrm>
            <a:off x="17382855" y="9306337"/>
            <a:ext cx="320173" cy="427416"/>
          </a:xfrm>
          <a:custGeom>
            <a:avLst/>
            <a:gdLst/>
            <a:ahLst/>
            <a:cxnLst/>
            <a:rect l="l" t="t" r="r" b="b"/>
            <a:pathLst>
              <a:path w="320173" h="427416">
                <a:moveTo>
                  <a:pt x="0" y="0"/>
                </a:moveTo>
                <a:lnTo>
                  <a:pt x="320173" y="0"/>
                </a:lnTo>
                <a:lnTo>
                  <a:pt x="320173" y="427416"/>
                </a:lnTo>
                <a:lnTo>
                  <a:pt x="0" y="427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1" name="Freeform 21">
            <a:extLst>
              <a:ext uri="{FF2B5EF4-FFF2-40B4-BE49-F238E27FC236}">
                <a16:creationId xmlns:a16="http://schemas.microsoft.com/office/drawing/2014/main" id="{F615C04D-6FBC-4832-F99D-7034BEC56F51}"/>
              </a:ext>
            </a:extLst>
          </p:cNvPr>
          <p:cNvSpPr/>
          <p:nvPr/>
        </p:nvSpPr>
        <p:spPr>
          <a:xfrm flipH="1">
            <a:off x="584087" y="9306337"/>
            <a:ext cx="320173" cy="427416"/>
          </a:xfrm>
          <a:custGeom>
            <a:avLst/>
            <a:gdLst/>
            <a:ahLst/>
            <a:cxnLst/>
            <a:rect l="l" t="t" r="r" b="b"/>
            <a:pathLst>
              <a:path w="320173" h="427416">
                <a:moveTo>
                  <a:pt x="320174" y="0"/>
                </a:moveTo>
                <a:lnTo>
                  <a:pt x="0" y="0"/>
                </a:lnTo>
                <a:lnTo>
                  <a:pt x="0" y="427416"/>
                </a:lnTo>
                <a:lnTo>
                  <a:pt x="320174" y="427416"/>
                </a:lnTo>
                <a:lnTo>
                  <a:pt x="32017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2" name="Freeform 22">
            <a:extLst>
              <a:ext uri="{FF2B5EF4-FFF2-40B4-BE49-F238E27FC236}">
                <a16:creationId xmlns:a16="http://schemas.microsoft.com/office/drawing/2014/main" id="{5BE4B2B3-D23D-A6B7-8DC7-2B022CC329B5}"/>
              </a:ext>
            </a:extLst>
          </p:cNvPr>
          <p:cNvSpPr/>
          <p:nvPr/>
        </p:nvSpPr>
        <p:spPr>
          <a:xfrm>
            <a:off x="2310814" y="4102411"/>
            <a:ext cx="5798369" cy="3088949"/>
          </a:xfrm>
          <a:custGeom>
            <a:avLst/>
            <a:gdLst/>
            <a:ahLst/>
            <a:cxnLst/>
            <a:rect l="l" t="t" r="r" b="b"/>
            <a:pathLst>
              <a:path w="5798369" h="3088949">
                <a:moveTo>
                  <a:pt x="0" y="0"/>
                </a:moveTo>
                <a:lnTo>
                  <a:pt x="5798370" y="0"/>
                </a:lnTo>
                <a:lnTo>
                  <a:pt x="5798370" y="3088950"/>
                </a:lnTo>
                <a:lnTo>
                  <a:pt x="0" y="30889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23" name="Freeform 23">
            <a:extLst>
              <a:ext uri="{FF2B5EF4-FFF2-40B4-BE49-F238E27FC236}">
                <a16:creationId xmlns:a16="http://schemas.microsoft.com/office/drawing/2014/main" id="{3AC672CE-F3CE-FF64-6DC3-94A33FAAF758}"/>
              </a:ext>
            </a:extLst>
          </p:cNvPr>
          <p:cNvSpPr/>
          <p:nvPr/>
        </p:nvSpPr>
        <p:spPr>
          <a:xfrm>
            <a:off x="7336807" y="6800504"/>
            <a:ext cx="640554" cy="1090726"/>
          </a:xfrm>
          <a:custGeom>
            <a:avLst/>
            <a:gdLst/>
            <a:ahLst/>
            <a:cxnLst/>
            <a:rect l="l" t="t" r="r" b="b"/>
            <a:pathLst>
              <a:path w="640554" h="1090726">
                <a:moveTo>
                  <a:pt x="0" y="0"/>
                </a:moveTo>
                <a:lnTo>
                  <a:pt x="640553" y="0"/>
                </a:lnTo>
                <a:lnTo>
                  <a:pt x="640553" y="1090726"/>
                </a:lnTo>
                <a:lnTo>
                  <a:pt x="0" y="109072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24" name="Freeform 24">
            <a:extLst>
              <a:ext uri="{FF2B5EF4-FFF2-40B4-BE49-F238E27FC236}">
                <a16:creationId xmlns:a16="http://schemas.microsoft.com/office/drawing/2014/main" id="{E2A7846B-5654-8345-248C-B6B41DE6CFAC}"/>
              </a:ext>
            </a:extLst>
          </p:cNvPr>
          <p:cNvSpPr/>
          <p:nvPr/>
        </p:nvSpPr>
        <p:spPr>
          <a:xfrm>
            <a:off x="2092743" y="3762832"/>
            <a:ext cx="1048895" cy="1018382"/>
          </a:xfrm>
          <a:custGeom>
            <a:avLst/>
            <a:gdLst/>
            <a:ahLst/>
            <a:cxnLst/>
            <a:rect l="l" t="t" r="r" b="b"/>
            <a:pathLst>
              <a:path w="1048895" h="1018382">
                <a:moveTo>
                  <a:pt x="0" y="0"/>
                </a:moveTo>
                <a:lnTo>
                  <a:pt x="1048894" y="0"/>
                </a:lnTo>
                <a:lnTo>
                  <a:pt x="1048894" y="1018382"/>
                </a:lnTo>
                <a:lnTo>
                  <a:pt x="0" y="101838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25" name="TextBox 25">
            <a:extLst>
              <a:ext uri="{FF2B5EF4-FFF2-40B4-BE49-F238E27FC236}">
                <a16:creationId xmlns:a16="http://schemas.microsoft.com/office/drawing/2014/main" id="{85CC521F-45F1-751A-D1C1-F9022AFA96ED}"/>
              </a:ext>
            </a:extLst>
          </p:cNvPr>
          <p:cNvSpPr txBox="1"/>
          <p:nvPr/>
        </p:nvSpPr>
        <p:spPr>
          <a:xfrm>
            <a:off x="2442638" y="4910249"/>
            <a:ext cx="5534722" cy="1701835"/>
          </a:xfrm>
          <a:prstGeom prst="rect">
            <a:avLst/>
          </a:prstGeom>
        </p:spPr>
        <p:txBody>
          <a:bodyPr lIns="0" tIns="0" rIns="0" bIns="0" rtlCol="0" anchor="t">
            <a:spAutoFit/>
          </a:bodyPr>
          <a:lstStyle/>
          <a:p>
            <a:pPr algn="ctr">
              <a:lnSpc>
                <a:spcPts val="6307"/>
              </a:lnSpc>
            </a:pPr>
            <a:r>
              <a:rPr lang="en-US" sz="7420" b="1" spc="-252">
                <a:solidFill>
                  <a:srgbClr val="000000"/>
                </a:solidFill>
                <a:latin typeface="Anonymous Pro Bold"/>
                <a:ea typeface="Anonymous Pro Bold"/>
                <a:cs typeface="Anonymous Pro Bold"/>
                <a:sym typeface="Anonymous Pro Bold"/>
              </a:rPr>
              <a:t> INTERNET DER DINGE</a:t>
            </a:r>
          </a:p>
        </p:txBody>
      </p:sp>
      <p:sp>
        <p:nvSpPr>
          <p:cNvPr id="26" name="TextBox 26">
            <a:extLst>
              <a:ext uri="{FF2B5EF4-FFF2-40B4-BE49-F238E27FC236}">
                <a16:creationId xmlns:a16="http://schemas.microsoft.com/office/drawing/2014/main" id="{6E4440C5-2124-95B8-4FF5-D5E210F3EE5B}"/>
              </a:ext>
            </a:extLst>
          </p:cNvPr>
          <p:cNvSpPr txBox="1"/>
          <p:nvPr/>
        </p:nvSpPr>
        <p:spPr>
          <a:xfrm>
            <a:off x="8958755" y="3173870"/>
            <a:ext cx="7121270" cy="4508643"/>
          </a:xfrm>
          <a:prstGeom prst="rect">
            <a:avLst/>
          </a:prstGeom>
        </p:spPr>
        <p:txBody>
          <a:bodyPr lIns="0" tIns="0" rIns="0" bIns="0" rtlCol="0" anchor="t">
            <a:spAutoFit/>
          </a:bodyPr>
          <a:lstStyle/>
          <a:p>
            <a:pPr algn="just">
              <a:lnSpc>
                <a:spcPts val="3235"/>
              </a:lnSpc>
            </a:pPr>
            <a:r>
              <a:rPr lang="en-US" sz="2588">
                <a:solidFill>
                  <a:srgbClr val="000000"/>
                </a:solidFill>
                <a:latin typeface="Cousine"/>
                <a:ea typeface="Cousine"/>
                <a:cs typeface="Cousine"/>
                <a:sym typeface="Cousine"/>
              </a:rPr>
              <a:t>Der Begriff Internet der Dinge beschreibt, dass viele Gegenstände und technische Systeme in unserem Alltag miteinander vernetzt sind und Daten erfassen und austauschen. Diese Daten werden genutzt, um Prozesse und Handlungen zu steuern und anzupassen. Das findet man zum Beispiel zuhause im Smart Home, wenn verschiedene Geräte miteinander kommunizieren und vernetzt sind.</a:t>
            </a:r>
          </a:p>
        </p:txBody>
      </p:sp>
      <p:sp>
        <p:nvSpPr>
          <p:cNvPr id="27" name="TextBox 27">
            <a:extLst>
              <a:ext uri="{FF2B5EF4-FFF2-40B4-BE49-F238E27FC236}">
                <a16:creationId xmlns:a16="http://schemas.microsoft.com/office/drawing/2014/main" id="{9C85B4BF-CC66-B70A-0F93-BC323815322A}"/>
              </a:ext>
            </a:extLst>
          </p:cNvPr>
          <p:cNvSpPr txBox="1"/>
          <p:nvPr/>
        </p:nvSpPr>
        <p:spPr>
          <a:xfrm>
            <a:off x="584087" y="644177"/>
            <a:ext cx="6532527" cy="547687"/>
          </a:xfrm>
          <a:prstGeom prst="rect">
            <a:avLst/>
          </a:prstGeom>
        </p:spPr>
        <p:txBody>
          <a:bodyPr lIns="0" tIns="0" rIns="0" bIns="0" rtlCol="0" anchor="t">
            <a:spAutoFit/>
          </a:bodyPr>
          <a:lstStyle/>
          <a:p>
            <a:pPr algn="l">
              <a:lnSpc>
                <a:spcPts val="4462"/>
              </a:lnSpc>
            </a:pPr>
            <a:r>
              <a:rPr lang="en-US" sz="3187" b="1">
                <a:solidFill>
                  <a:srgbClr val="CACACA"/>
                </a:solidFill>
                <a:latin typeface="Cousine Bold"/>
                <a:ea typeface="Cousine Bold"/>
                <a:cs typeface="Cousine Bold"/>
                <a:sym typeface="Cousine Bold"/>
              </a:rPr>
              <a:t>Vernetzte Geräte verstehen</a:t>
            </a:r>
          </a:p>
        </p:txBody>
      </p:sp>
      <p:sp>
        <p:nvSpPr>
          <p:cNvPr id="28" name="TextBox 28">
            <a:extLst>
              <a:ext uri="{FF2B5EF4-FFF2-40B4-BE49-F238E27FC236}">
                <a16:creationId xmlns:a16="http://schemas.microsoft.com/office/drawing/2014/main" id="{9AF646E6-37D0-54A0-D092-7E697514FDA1}"/>
              </a:ext>
            </a:extLst>
          </p:cNvPr>
          <p:cNvSpPr txBox="1"/>
          <p:nvPr/>
        </p:nvSpPr>
        <p:spPr>
          <a:xfrm>
            <a:off x="584087" y="1585058"/>
            <a:ext cx="1217202" cy="515159"/>
          </a:xfrm>
          <a:prstGeom prst="rect">
            <a:avLst/>
          </a:prstGeom>
        </p:spPr>
        <p:txBody>
          <a:bodyPr lIns="0" tIns="0" rIns="0" bIns="0" rtlCol="0" anchor="t">
            <a:spAutoFit/>
          </a:bodyPr>
          <a:lstStyle/>
          <a:p>
            <a:pPr algn="l">
              <a:lnSpc>
                <a:spcPts val="4155"/>
              </a:lnSpc>
            </a:pPr>
            <a:r>
              <a:rPr lang="en-US" sz="2968" spc="222">
                <a:solidFill>
                  <a:srgbClr val="000000"/>
                </a:solidFill>
                <a:latin typeface="Cousine"/>
                <a:ea typeface="Cousine"/>
                <a:cs typeface="Cousine"/>
                <a:sym typeface="Cousine"/>
              </a:rPr>
              <a:t>Home</a:t>
            </a:r>
          </a:p>
        </p:txBody>
      </p:sp>
      <p:sp>
        <p:nvSpPr>
          <p:cNvPr id="29" name="TextBox 29">
            <a:extLst>
              <a:ext uri="{FF2B5EF4-FFF2-40B4-BE49-F238E27FC236}">
                <a16:creationId xmlns:a16="http://schemas.microsoft.com/office/drawing/2014/main" id="{94C91E82-9375-156C-09E8-CAA7C772A9C6}"/>
              </a:ext>
            </a:extLst>
          </p:cNvPr>
          <p:cNvSpPr txBox="1"/>
          <p:nvPr/>
        </p:nvSpPr>
        <p:spPr>
          <a:xfrm>
            <a:off x="2544931" y="1585058"/>
            <a:ext cx="1960844" cy="515159"/>
          </a:xfrm>
          <a:prstGeom prst="rect">
            <a:avLst/>
          </a:prstGeom>
        </p:spPr>
        <p:txBody>
          <a:bodyPr lIns="0" tIns="0" rIns="0" bIns="0" rtlCol="0" anchor="t">
            <a:spAutoFit/>
          </a:bodyPr>
          <a:lstStyle/>
          <a:p>
            <a:pPr marL="0" lvl="0" indent="0" algn="l">
              <a:lnSpc>
                <a:spcPts val="4155"/>
              </a:lnSpc>
              <a:spcBef>
                <a:spcPct val="0"/>
              </a:spcBef>
            </a:pPr>
            <a:r>
              <a:rPr lang="en-US" sz="2968" b="1" u="none" strike="noStrike" spc="222">
                <a:solidFill>
                  <a:srgbClr val="000000"/>
                </a:solidFill>
                <a:latin typeface="Cousine Bold"/>
                <a:ea typeface="Cousine Bold"/>
                <a:cs typeface="Cousine Bold"/>
                <a:sym typeface="Cousine Bold"/>
              </a:rPr>
              <a:t>Content</a:t>
            </a:r>
          </a:p>
        </p:txBody>
      </p:sp>
      <p:sp>
        <p:nvSpPr>
          <p:cNvPr id="30" name="TextBox 30">
            <a:extLst>
              <a:ext uri="{FF2B5EF4-FFF2-40B4-BE49-F238E27FC236}">
                <a16:creationId xmlns:a16="http://schemas.microsoft.com/office/drawing/2014/main" id="{6D77073B-1BBF-7256-72F1-7441A1DB05F8}"/>
              </a:ext>
            </a:extLst>
          </p:cNvPr>
          <p:cNvSpPr txBox="1"/>
          <p:nvPr/>
        </p:nvSpPr>
        <p:spPr>
          <a:xfrm>
            <a:off x="5155770" y="1585058"/>
            <a:ext cx="1960844" cy="515159"/>
          </a:xfrm>
          <a:prstGeom prst="rect">
            <a:avLst/>
          </a:prstGeom>
        </p:spPr>
        <p:txBody>
          <a:bodyPr lIns="0" tIns="0" rIns="0" bIns="0" rtlCol="0" anchor="t">
            <a:spAutoFit/>
          </a:bodyPr>
          <a:lstStyle/>
          <a:p>
            <a:pPr algn="l">
              <a:lnSpc>
                <a:spcPts val="4155"/>
              </a:lnSpc>
            </a:pPr>
            <a:r>
              <a:rPr lang="en-US" sz="2968" spc="222">
                <a:solidFill>
                  <a:srgbClr val="000000"/>
                </a:solidFill>
                <a:latin typeface="Cousine"/>
                <a:ea typeface="Cousine"/>
                <a:cs typeface="Cousine"/>
                <a:sym typeface="Cousine"/>
              </a:rPr>
              <a:t>Contact</a:t>
            </a:r>
          </a:p>
        </p:txBody>
      </p:sp>
      <p:grpSp>
        <p:nvGrpSpPr>
          <p:cNvPr id="31" name="Group 31">
            <a:extLst>
              <a:ext uri="{FF2B5EF4-FFF2-40B4-BE49-F238E27FC236}">
                <a16:creationId xmlns:a16="http://schemas.microsoft.com/office/drawing/2014/main" id="{4425E7A5-99AD-3171-1E21-42ADD4794D7C}"/>
              </a:ext>
            </a:extLst>
          </p:cNvPr>
          <p:cNvGrpSpPr/>
          <p:nvPr/>
        </p:nvGrpSpPr>
        <p:grpSpPr>
          <a:xfrm>
            <a:off x="2889550" y="9193555"/>
            <a:ext cx="1271608" cy="652980"/>
            <a:chOff x="0" y="0"/>
            <a:chExt cx="334909" cy="171978"/>
          </a:xfrm>
        </p:grpSpPr>
        <p:sp>
          <p:nvSpPr>
            <p:cNvPr id="32" name="Freeform 32">
              <a:extLst>
                <a:ext uri="{FF2B5EF4-FFF2-40B4-BE49-F238E27FC236}">
                  <a16:creationId xmlns:a16="http://schemas.microsoft.com/office/drawing/2014/main" id="{53638866-B3AE-3DEF-0CB6-C14F06EE8729}"/>
                </a:ext>
              </a:extLst>
            </p:cNvPr>
            <p:cNvSpPr/>
            <p:nvPr/>
          </p:nvSpPr>
          <p:spPr>
            <a:xfrm>
              <a:off x="0" y="0"/>
              <a:ext cx="334909" cy="171978"/>
            </a:xfrm>
            <a:custGeom>
              <a:avLst/>
              <a:gdLst/>
              <a:ahLst/>
              <a:cxnLst/>
              <a:rect l="l" t="t" r="r" b="b"/>
              <a:pathLst>
                <a:path w="334909" h="171978">
                  <a:moveTo>
                    <a:pt x="0" y="0"/>
                  </a:moveTo>
                  <a:lnTo>
                    <a:pt x="334909" y="0"/>
                  </a:lnTo>
                  <a:lnTo>
                    <a:pt x="334909" y="171978"/>
                  </a:lnTo>
                  <a:lnTo>
                    <a:pt x="0" y="171978"/>
                  </a:lnTo>
                  <a:close/>
                </a:path>
              </a:pathLst>
            </a:custGeom>
            <a:solidFill>
              <a:srgbClr val="999999"/>
            </a:solidFill>
            <a:ln w="28575" cap="sq">
              <a:solidFill>
                <a:srgbClr val="000000"/>
              </a:solidFill>
              <a:prstDash val="solid"/>
              <a:miter/>
            </a:ln>
          </p:spPr>
          <p:txBody>
            <a:bodyPr/>
            <a:lstStyle/>
            <a:p>
              <a:endParaRPr lang="de-DE"/>
            </a:p>
          </p:txBody>
        </p:sp>
        <p:sp>
          <p:nvSpPr>
            <p:cNvPr id="33" name="TextBox 33">
              <a:extLst>
                <a:ext uri="{FF2B5EF4-FFF2-40B4-BE49-F238E27FC236}">
                  <a16:creationId xmlns:a16="http://schemas.microsoft.com/office/drawing/2014/main" id="{2410862F-792D-043D-93C9-F93217D819B2}"/>
                </a:ext>
              </a:extLst>
            </p:cNvPr>
            <p:cNvSpPr txBox="1"/>
            <p:nvPr/>
          </p:nvSpPr>
          <p:spPr>
            <a:xfrm>
              <a:off x="0" y="-38100"/>
              <a:ext cx="334909" cy="210078"/>
            </a:xfrm>
            <a:prstGeom prst="rect">
              <a:avLst/>
            </a:prstGeom>
          </p:spPr>
          <p:txBody>
            <a:bodyPr lIns="50800" tIns="50800" rIns="50800" bIns="50800" rtlCol="0" anchor="ctr"/>
            <a:lstStyle/>
            <a:p>
              <a:pPr algn="ctr">
                <a:lnSpc>
                  <a:spcPts val="2659"/>
                </a:lnSpc>
                <a:spcBef>
                  <a:spcPct val="0"/>
                </a:spcBef>
              </a:pPr>
              <a:endParaRPr/>
            </a:p>
          </p:txBody>
        </p:sp>
      </p:grpSp>
    </p:spTree>
    <p:extLst>
      <p:ext uri="{BB962C8B-B14F-4D97-AF65-F5344CB8AC3E}">
        <p14:creationId xmlns:p14="http://schemas.microsoft.com/office/powerpoint/2010/main" val="109612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ACACA"/>
        </a:solidFill>
        <a:effectLst/>
      </p:bgPr>
    </p:bg>
    <p:spTree>
      <p:nvGrpSpPr>
        <p:cNvPr id="1" name="">
          <a:extLst>
            <a:ext uri="{FF2B5EF4-FFF2-40B4-BE49-F238E27FC236}">
              <a16:creationId xmlns:a16="http://schemas.microsoft.com/office/drawing/2014/main" id="{CD82EB5C-95D0-54C1-4DF5-F4E248D4185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98DF00E-F019-DBF6-EE6E-C800C385FE4B}"/>
              </a:ext>
            </a:extLst>
          </p:cNvPr>
          <p:cNvGrpSpPr/>
          <p:nvPr/>
        </p:nvGrpSpPr>
        <p:grpSpPr>
          <a:xfrm>
            <a:off x="408934" y="440464"/>
            <a:ext cx="17470132" cy="2178119"/>
            <a:chOff x="0" y="0"/>
            <a:chExt cx="4601187" cy="252081"/>
          </a:xfrm>
        </p:grpSpPr>
        <p:sp>
          <p:nvSpPr>
            <p:cNvPr id="3" name="Freeform 3">
              <a:extLst>
                <a:ext uri="{FF2B5EF4-FFF2-40B4-BE49-F238E27FC236}">
                  <a16:creationId xmlns:a16="http://schemas.microsoft.com/office/drawing/2014/main" id="{8ACD6E25-9E0F-753D-A5AD-FAB4256166CD}"/>
                </a:ext>
              </a:extLst>
            </p:cNvPr>
            <p:cNvSpPr/>
            <p:nvPr/>
          </p:nvSpPr>
          <p:spPr>
            <a:xfrm>
              <a:off x="0" y="0"/>
              <a:ext cx="4601187" cy="252081"/>
            </a:xfrm>
            <a:custGeom>
              <a:avLst/>
              <a:gdLst/>
              <a:ahLst/>
              <a:cxnLst/>
              <a:rect l="l" t="t" r="r" b="b"/>
              <a:pathLst>
                <a:path w="4601187" h="252081">
                  <a:moveTo>
                    <a:pt x="0" y="0"/>
                  </a:moveTo>
                  <a:lnTo>
                    <a:pt x="4601187" y="0"/>
                  </a:lnTo>
                  <a:lnTo>
                    <a:pt x="4601187" y="252081"/>
                  </a:lnTo>
                  <a:lnTo>
                    <a:pt x="0" y="252081"/>
                  </a:lnTo>
                  <a:close/>
                </a:path>
              </a:pathLst>
            </a:custGeom>
            <a:solidFill>
              <a:srgbClr val="0057CC"/>
            </a:solidFill>
            <a:ln w="28575" cap="sq">
              <a:solidFill>
                <a:srgbClr val="000000"/>
              </a:solidFill>
              <a:prstDash val="solid"/>
              <a:miter/>
            </a:ln>
          </p:spPr>
          <p:txBody>
            <a:bodyPr/>
            <a:lstStyle/>
            <a:p>
              <a:endParaRPr lang="de-DE"/>
            </a:p>
          </p:txBody>
        </p:sp>
        <p:sp>
          <p:nvSpPr>
            <p:cNvPr id="4" name="TextBox 4">
              <a:extLst>
                <a:ext uri="{FF2B5EF4-FFF2-40B4-BE49-F238E27FC236}">
                  <a16:creationId xmlns:a16="http://schemas.microsoft.com/office/drawing/2014/main" id="{162083A1-0E9E-8A37-456E-B3BCA1319DEF}"/>
                </a:ext>
              </a:extLst>
            </p:cNvPr>
            <p:cNvSpPr txBox="1"/>
            <p:nvPr/>
          </p:nvSpPr>
          <p:spPr>
            <a:xfrm>
              <a:off x="0" y="-47625"/>
              <a:ext cx="4601187" cy="29970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82EE39C4-BA4A-66EF-466F-147480708F51}"/>
              </a:ext>
            </a:extLst>
          </p:cNvPr>
          <p:cNvGrpSpPr/>
          <p:nvPr/>
        </p:nvGrpSpPr>
        <p:grpSpPr>
          <a:xfrm>
            <a:off x="219804" y="-6386447"/>
            <a:ext cx="17659262" cy="16120200"/>
            <a:chOff x="0" y="-47625"/>
            <a:chExt cx="4650999" cy="4245649"/>
          </a:xfrm>
        </p:grpSpPr>
        <p:sp>
          <p:nvSpPr>
            <p:cNvPr id="6" name="Freeform 6">
              <a:extLst>
                <a:ext uri="{FF2B5EF4-FFF2-40B4-BE49-F238E27FC236}">
                  <a16:creationId xmlns:a16="http://schemas.microsoft.com/office/drawing/2014/main" id="{23FB3AEB-C50D-C587-AF9C-9B7484E04B43}"/>
                </a:ext>
              </a:extLst>
            </p:cNvPr>
            <p:cNvSpPr/>
            <p:nvPr/>
          </p:nvSpPr>
          <p:spPr>
            <a:xfrm>
              <a:off x="49812" y="2210884"/>
              <a:ext cx="4601187" cy="1987140"/>
            </a:xfrm>
            <a:custGeom>
              <a:avLst/>
              <a:gdLst/>
              <a:ahLst/>
              <a:cxnLst/>
              <a:rect l="l" t="t" r="r" b="b"/>
              <a:pathLst>
                <a:path w="4601187" h="1987140">
                  <a:moveTo>
                    <a:pt x="0" y="0"/>
                  </a:moveTo>
                  <a:lnTo>
                    <a:pt x="4601187" y="0"/>
                  </a:lnTo>
                  <a:lnTo>
                    <a:pt x="4601187" y="1987140"/>
                  </a:lnTo>
                  <a:lnTo>
                    <a:pt x="0" y="1987140"/>
                  </a:lnTo>
                  <a:close/>
                </a:path>
              </a:pathLst>
            </a:custGeom>
            <a:solidFill>
              <a:srgbClr val="FFFFFF"/>
            </a:solidFill>
            <a:ln w="2857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DA47051D-93B7-E778-91EF-EAF12A728CC1}"/>
                </a:ext>
              </a:extLst>
            </p:cNvPr>
            <p:cNvSpPr txBox="1"/>
            <p:nvPr/>
          </p:nvSpPr>
          <p:spPr>
            <a:xfrm>
              <a:off x="0" y="-47625"/>
              <a:ext cx="4601187" cy="203476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FF2B5EF4-FFF2-40B4-BE49-F238E27FC236}">
                <a16:creationId xmlns:a16="http://schemas.microsoft.com/office/drawing/2014/main" id="{4797D6FE-CA47-764E-B6E9-96C7683BF30B}"/>
              </a:ext>
            </a:extLst>
          </p:cNvPr>
          <p:cNvSpPr/>
          <p:nvPr/>
        </p:nvSpPr>
        <p:spPr>
          <a:xfrm>
            <a:off x="1712909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9" name="Freeform 9">
            <a:extLst>
              <a:ext uri="{FF2B5EF4-FFF2-40B4-BE49-F238E27FC236}">
                <a16:creationId xmlns:a16="http://schemas.microsoft.com/office/drawing/2014/main" id="{4E51F6DE-499D-663D-7529-E7FBC527C725}"/>
              </a:ext>
            </a:extLst>
          </p:cNvPr>
          <p:cNvSpPr/>
          <p:nvPr/>
        </p:nvSpPr>
        <p:spPr>
          <a:xfrm>
            <a:off x="16467139"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0" name="Freeform 10">
            <a:extLst>
              <a:ext uri="{FF2B5EF4-FFF2-40B4-BE49-F238E27FC236}">
                <a16:creationId xmlns:a16="http://schemas.microsoft.com/office/drawing/2014/main" id="{BAD6B6BC-1CFB-C7BE-FB05-14C7F12B16C1}"/>
              </a:ext>
            </a:extLst>
          </p:cNvPr>
          <p:cNvSpPr/>
          <p:nvPr/>
        </p:nvSpPr>
        <p:spPr>
          <a:xfrm>
            <a:off x="1580721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nvGrpSpPr>
          <p:cNvPr id="11" name="Group 11">
            <a:extLst>
              <a:ext uri="{FF2B5EF4-FFF2-40B4-BE49-F238E27FC236}">
                <a16:creationId xmlns:a16="http://schemas.microsoft.com/office/drawing/2014/main" id="{EFF597E5-022A-3249-AD48-FD1FF48B9711}"/>
              </a:ext>
            </a:extLst>
          </p:cNvPr>
          <p:cNvGrpSpPr/>
          <p:nvPr/>
        </p:nvGrpSpPr>
        <p:grpSpPr>
          <a:xfrm>
            <a:off x="408934" y="9193555"/>
            <a:ext cx="17470132" cy="652980"/>
            <a:chOff x="0" y="0"/>
            <a:chExt cx="4601187" cy="171978"/>
          </a:xfrm>
        </p:grpSpPr>
        <p:sp>
          <p:nvSpPr>
            <p:cNvPr id="12" name="Freeform 12">
              <a:extLst>
                <a:ext uri="{FF2B5EF4-FFF2-40B4-BE49-F238E27FC236}">
                  <a16:creationId xmlns:a16="http://schemas.microsoft.com/office/drawing/2014/main" id="{B0A1DA1B-5C5D-FEC5-ACD5-F85571265E1B}"/>
                </a:ext>
              </a:extLst>
            </p:cNvPr>
            <p:cNvSpPr/>
            <p:nvPr/>
          </p:nvSpPr>
          <p:spPr>
            <a:xfrm>
              <a:off x="0" y="0"/>
              <a:ext cx="4601187" cy="171978"/>
            </a:xfrm>
            <a:custGeom>
              <a:avLst/>
              <a:gdLst/>
              <a:ahLst/>
              <a:cxnLst/>
              <a:rect l="l" t="t" r="r" b="b"/>
              <a:pathLst>
                <a:path w="4601187" h="171978">
                  <a:moveTo>
                    <a:pt x="0" y="0"/>
                  </a:moveTo>
                  <a:lnTo>
                    <a:pt x="4601187" y="0"/>
                  </a:lnTo>
                  <a:lnTo>
                    <a:pt x="46011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7F28B85D-1E8A-6AD2-DBF6-61FCF1E711DA}"/>
                </a:ext>
              </a:extLst>
            </p:cNvPr>
            <p:cNvSpPr txBox="1"/>
            <p:nvPr/>
          </p:nvSpPr>
          <p:spPr>
            <a:xfrm>
              <a:off x="0" y="-38100"/>
              <a:ext cx="46011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a:extLst>
              <a:ext uri="{FF2B5EF4-FFF2-40B4-BE49-F238E27FC236}">
                <a16:creationId xmlns:a16="http://schemas.microsoft.com/office/drawing/2014/main" id="{11AE3709-D0DC-DB3E-1763-A56784DF0CA8}"/>
              </a:ext>
            </a:extLst>
          </p:cNvPr>
          <p:cNvGrpSpPr/>
          <p:nvPr/>
        </p:nvGrpSpPr>
        <p:grpSpPr>
          <a:xfrm>
            <a:off x="408934" y="9193555"/>
            <a:ext cx="755149" cy="652980"/>
            <a:chOff x="0" y="0"/>
            <a:chExt cx="198887" cy="171978"/>
          </a:xfrm>
        </p:grpSpPr>
        <p:sp>
          <p:nvSpPr>
            <p:cNvPr id="15" name="Freeform 15">
              <a:extLst>
                <a:ext uri="{FF2B5EF4-FFF2-40B4-BE49-F238E27FC236}">
                  <a16:creationId xmlns:a16="http://schemas.microsoft.com/office/drawing/2014/main" id="{DFD8698E-EF92-9815-69F7-55A1D242E96B}"/>
                </a:ext>
              </a:extLst>
            </p:cNvPr>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6" name="TextBox 16">
              <a:extLst>
                <a:ext uri="{FF2B5EF4-FFF2-40B4-BE49-F238E27FC236}">
                  <a16:creationId xmlns:a16="http://schemas.microsoft.com/office/drawing/2014/main" id="{BE99123A-1CBC-8F64-766D-EE06FE8B1127}"/>
                </a:ext>
              </a:extLst>
            </p:cNvPr>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a:extLst>
              <a:ext uri="{FF2B5EF4-FFF2-40B4-BE49-F238E27FC236}">
                <a16:creationId xmlns:a16="http://schemas.microsoft.com/office/drawing/2014/main" id="{DB84B0F8-4FDF-74D7-7DFB-0DA1DA10A342}"/>
              </a:ext>
            </a:extLst>
          </p:cNvPr>
          <p:cNvGrpSpPr/>
          <p:nvPr/>
        </p:nvGrpSpPr>
        <p:grpSpPr>
          <a:xfrm>
            <a:off x="17123917" y="9193555"/>
            <a:ext cx="755149" cy="652980"/>
            <a:chOff x="0" y="0"/>
            <a:chExt cx="198887" cy="171978"/>
          </a:xfrm>
        </p:grpSpPr>
        <p:sp>
          <p:nvSpPr>
            <p:cNvPr id="18" name="Freeform 18">
              <a:extLst>
                <a:ext uri="{FF2B5EF4-FFF2-40B4-BE49-F238E27FC236}">
                  <a16:creationId xmlns:a16="http://schemas.microsoft.com/office/drawing/2014/main" id="{DE937FCE-B6C2-81B4-1FE4-27728112DF6A}"/>
                </a:ext>
              </a:extLst>
            </p:cNvPr>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9" name="TextBox 19">
              <a:extLst>
                <a:ext uri="{FF2B5EF4-FFF2-40B4-BE49-F238E27FC236}">
                  <a16:creationId xmlns:a16="http://schemas.microsoft.com/office/drawing/2014/main" id="{58483B37-1735-99ED-F31A-F4CBF1F83727}"/>
                </a:ext>
              </a:extLst>
            </p:cNvPr>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a:extLst>
              <a:ext uri="{FF2B5EF4-FFF2-40B4-BE49-F238E27FC236}">
                <a16:creationId xmlns:a16="http://schemas.microsoft.com/office/drawing/2014/main" id="{F0C7AB2D-54C1-AAFA-54D7-7AA8CC30BAD2}"/>
              </a:ext>
            </a:extLst>
          </p:cNvPr>
          <p:cNvSpPr/>
          <p:nvPr/>
        </p:nvSpPr>
        <p:spPr>
          <a:xfrm>
            <a:off x="17382855" y="9306337"/>
            <a:ext cx="320173" cy="427416"/>
          </a:xfrm>
          <a:custGeom>
            <a:avLst/>
            <a:gdLst/>
            <a:ahLst/>
            <a:cxnLst/>
            <a:rect l="l" t="t" r="r" b="b"/>
            <a:pathLst>
              <a:path w="320173" h="427416">
                <a:moveTo>
                  <a:pt x="0" y="0"/>
                </a:moveTo>
                <a:lnTo>
                  <a:pt x="320173" y="0"/>
                </a:lnTo>
                <a:lnTo>
                  <a:pt x="320173" y="427416"/>
                </a:lnTo>
                <a:lnTo>
                  <a:pt x="0" y="427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1" name="Freeform 21">
            <a:extLst>
              <a:ext uri="{FF2B5EF4-FFF2-40B4-BE49-F238E27FC236}">
                <a16:creationId xmlns:a16="http://schemas.microsoft.com/office/drawing/2014/main" id="{B6BE754B-4E1C-C721-52F9-5FED6B0DC721}"/>
              </a:ext>
            </a:extLst>
          </p:cNvPr>
          <p:cNvSpPr/>
          <p:nvPr/>
        </p:nvSpPr>
        <p:spPr>
          <a:xfrm flipH="1">
            <a:off x="584087" y="9306337"/>
            <a:ext cx="320173" cy="427416"/>
          </a:xfrm>
          <a:custGeom>
            <a:avLst/>
            <a:gdLst/>
            <a:ahLst/>
            <a:cxnLst/>
            <a:rect l="l" t="t" r="r" b="b"/>
            <a:pathLst>
              <a:path w="320173" h="427416">
                <a:moveTo>
                  <a:pt x="320174" y="0"/>
                </a:moveTo>
                <a:lnTo>
                  <a:pt x="0" y="0"/>
                </a:lnTo>
                <a:lnTo>
                  <a:pt x="0" y="427416"/>
                </a:lnTo>
                <a:lnTo>
                  <a:pt x="320174" y="427416"/>
                </a:lnTo>
                <a:lnTo>
                  <a:pt x="32017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grpSp>
        <p:nvGrpSpPr>
          <p:cNvPr id="22" name="Group 22">
            <a:extLst>
              <a:ext uri="{FF2B5EF4-FFF2-40B4-BE49-F238E27FC236}">
                <a16:creationId xmlns:a16="http://schemas.microsoft.com/office/drawing/2014/main" id="{9F1EA15E-C6EB-081A-6780-8EF533DBA86A}"/>
              </a:ext>
            </a:extLst>
          </p:cNvPr>
          <p:cNvGrpSpPr/>
          <p:nvPr/>
        </p:nvGrpSpPr>
        <p:grpSpPr>
          <a:xfrm>
            <a:off x="7507224" y="9193555"/>
            <a:ext cx="1271608" cy="652980"/>
            <a:chOff x="0" y="0"/>
            <a:chExt cx="334909" cy="171978"/>
          </a:xfrm>
        </p:grpSpPr>
        <p:sp>
          <p:nvSpPr>
            <p:cNvPr id="23" name="Freeform 23">
              <a:extLst>
                <a:ext uri="{FF2B5EF4-FFF2-40B4-BE49-F238E27FC236}">
                  <a16:creationId xmlns:a16="http://schemas.microsoft.com/office/drawing/2014/main" id="{37C0A960-3D0A-009E-DFE5-0FA51B178489}"/>
                </a:ext>
              </a:extLst>
            </p:cNvPr>
            <p:cNvSpPr/>
            <p:nvPr/>
          </p:nvSpPr>
          <p:spPr>
            <a:xfrm>
              <a:off x="0" y="0"/>
              <a:ext cx="334909" cy="171978"/>
            </a:xfrm>
            <a:custGeom>
              <a:avLst/>
              <a:gdLst/>
              <a:ahLst/>
              <a:cxnLst/>
              <a:rect l="l" t="t" r="r" b="b"/>
              <a:pathLst>
                <a:path w="334909" h="171978">
                  <a:moveTo>
                    <a:pt x="0" y="0"/>
                  </a:moveTo>
                  <a:lnTo>
                    <a:pt x="334909" y="0"/>
                  </a:lnTo>
                  <a:lnTo>
                    <a:pt x="334909" y="171978"/>
                  </a:lnTo>
                  <a:lnTo>
                    <a:pt x="0" y="171978"/>
                  </a:lnTo>
                  <a:close/>
                </a:path>
              </a:pathLst>
            </a:custGeom>
            <a:solidFill>
              <a:srgbClr val="999999"/>
            </a:solidFill>
            <a:ln w="28575" cap="sq">
              <a:solidFill>
                <a:srgbClr val="000000"/>
              </a:solidFill>
              <a:prstDash val="solid"/>
              <a:miter/>
            </a:ln>
          </p:spPr>
          <p:txBody>
            <a:bodyPr/>
            <a:lstStyle/>
            <a:p>
              <a:endParaRPr lang="de-DE"/>
            </a:p>
          </p:txBody>
        </p:sp>
        <p:sp>
          <p:nvSpPr>
            <p:cNvPr id="24" name="TextBox 24">
              <a:extLst>
                <a:ext uri="{FF2B5EF4-FFF2-40B4-BE49-F238E27FC236}">
                  <a16:creationId xmlns:a16="http://schemas.microsoft.com/office/drawing/2014/main" id="{B1FFE64B-1CB6-A8CA-9F52-A18FD3BE077A}"/>
                </a:ext>
              </a:extLst>
            </p:cNvPr>
            <p:cNvSpPr txBox="1"/>
            <p:nvPr/>
          </p:nvSpPr>
          <p:spPr>
            <a:xfrm>
              <a:off x="0" y="-38100"/>
              <a:ext cx="334909" cy="210078"/>
            </a:xfrm>
            <a:prstGeom prst="rect">
              <a:avLst/>
            </a:prstGeom>
          </p:spPr>
          <p:txBody>
            <a:bodyPr lIns="50800" tIns="50800" rIns="50800" bIns="50800" rtlCol="0" anchor="ctr"/>
            <a:lstStyle/>
            <a:p>
              <a:pPr algn="ctr">
                <a:lnSpc>
                  <a:spcPts val="2659"/>
                </a:lnSpc>
                <a:spcBef>
                  <a:spcPct val="0"/>
                </a:spcBef>
              </a:pPr>
              <a:endParaRPr/>
            </a:p>
          </p:txBody>
        </p:sp>
      </p:grpSp>
      <p:sp>
        <p:nvSpPr>
          <p:cNvPr id="27" name="Freeform 27">
            <a:extLst>
              <a:ext uri="{FF2B5EF4-FFF2-40B4-BE49-F238E27FC236}">
                <a16:creationId xmlns:a16="http://schemas.microsoft.com/office/drawing/2014/main" id="{EE896804-F52A-B8EC-339E-F7F8B57811B1}"/>
              </a:ext>
            </a:extLst>
          </p:cNvPr>
          <p:cNvSpPr/>
          <p:nvPr/>
        </p:nvSpPr>
        <p:spPr>
          <a:xfrm>
            <a:off x="1195942" y="2974581"/>
            <a:ext cx="2057559" cy="939157"/>
          </a:xfrm>
          <a:custGeom>
            <a:avLst/>
            <a:gdLst/>
            <a:ahLst/>
            <a:cxnLst/>
            <a:rect l="l" t="t" r="r" b="b"/>
            <a:pathLst>
              <a:path w="2057559" h="939157">
                <a:moveTo>
                  <a:pt x="0" y="0"/>
                </a:moveTo>
                <a:lnTo>
                  <a:pt x="2057559" y="0"/>
                </a:lnTo>
                <a:lnTo>
                  <a:pt x="2057559" y="939157"/>
                </a:lnTo>
                <a:lnTo>
                  <a:pt x="0" y="939157"/>
                </a:lnTo>
                <a:lnTo>
                  <a:pt x="0" y="0"/>
                </a:lnTo>
                <a:close/>
              </a:path>
            </a:pathLst>
          </a:custGeom>
          <a:blipFill>
            <a:blip r:embed="rId10">
              <a:extLst>
                <a:ext uri="{96DAC541-7B7A-43D3-8B79-37D633B846F1}">
                  <asvg:svgBlip xmlns:asvg="http://schemas.microsoft.com/office/drawing/2016/SVG/main" r:embed="rId11"/>
                </a:ext>
              </a:extLst>
            </a:blip>
            <a:stretch>
              <a:fillRect l="-7577" t="-106959" r="-7368"/>
            </a:stretch>
          </a:blipFill>
        </p:spPr>
        <p:txBody>
          <a:bodyPr/>
          <a:lstStyle/>
          <a:p>
            <a:endParaRPr lang="de-DE"/>
          </a:p>
        </p:txBody>
      </p:sp>
      <p:sp>
        <p:nvSpPr>
          <p:cNvPr id="28" name="Freeform 28">
            <a:extLst>
              <a:ext uri="{FF2B5EF4-FFF2-40B4-BE49-F238E27FC236}">
                <a16:creationId xmlns:a16="http://schemas.microsoft.com/office/drawing/2014/main" id="{C6A47461-A584-7EC5-F8E5-759A388E28DF}"/>
              </a:ext>
            </a:extLst>
          </p:cNvPr>
          <p:cNvSpPr/>
          <p:nvPr/>
        </p:nvSpPr>
        <p:spPr>
          <a:xfrm>
            <a:off x="4920376" y="2682182"/>
            <a:ext cx="1572970" cy="1572970"/>
          </a:xfrm>
          <a:custGeom>
            <a:avLst/>
            <a:gdLst/>
            <a:ahLst/>
            <a:cxnLst/>
            <a:rect l="l" t="t" r="r" b="b"/>
            <a:pathLst>
              <a:path w="1572970" h="1572970">
                <a:moveTo>
                  <a:pt x="0" y="0"/>
                </a:moveTo>
                <a:lnTo>
                  <a:pt x="1572969" y="0"/>
                </a:lnTo>
                <a:lnTo>
                  <a:pt x="1572969" y="1572970"/>
                </a:lnTo>
                <a:lnTo>
                  <a:pt x="0" y="15729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29" name="Freeform 29">
            <a:extLst>
              <a:ext uri="{FF2B5EF4-FFF2-40B4-BE49-F238E27FC236}">
                <a16:creationId xmlns:a16="http://schemas.microsoft.com/office/drawing/2014/main" id="{78B901A4-727E-23E4-D8C6-BF4D39867504}"/>
              </a:ext>
            </a:extLst>
          </p:cNvPr>
          <p:cNvSpPr/>
          <p:nvPr/>
        </p:nvSpPr>
        <p:spPr>
          <a:xfrm>
            <a:off x="8163474" y="2319682"/>
            <a:ext cx="1961052" cy="2004793"/>
          </a:xfrm>
          <a:custGeom>
            <a:avLst/>
            <a:gdLst/>
            <a:ahLst/>
            <a:cxnLst/>
            <a:rect l="l" t="t" r="r" b="b"/>
            <a:pathLst>
              <a:path w="1961052" h="2004793">
                <a:moveTo>
                  <a:pt x="0" y="0"/>
                </a:moveTo>
                <a:lnTo>
                  <a:pt x="1961052" y="0"/>
                </a:lnTo>
                <a:lnTo>
                  <a:pt x="1961052" y="2004793"/>
                </a:lnTo>
                <a:lnTo>
                  <a:pt x="0" y="20047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30" name="Freeform 30">
            <a:extLst>
              <a:ext uri="{FF2B5EF4-FFF2-40B4-BE49-F238E27FC236}">
                <a16:creationId xmlns:a16="http://schemas.microsoft.com/office/drawing/2014/main" id="{DB4D2765-E700-98B0-57D2-685722169637}"/>
              </a:ext>
            </a:extLst>
          </p:cNvPr>
          <p:cNvSpPr/>
          <p:nvPr/>
        </p:nvSpPr>
        <p:spPr>
          <a:xfrm>
            <a:off x="15212427" y="2552700"/>
            <a:ext cx="1841980" cy="1831933"/>
          </a:xfrm>
          <a:custGeom>
            <a:avLst/>
            <a:gdLst/>
            <a:ahLst/>
            <a:cxnLst/>
            <a:rect l="l" t="t" r="r" b="b"/>
            <a:pathLst>
              <a:path w="1841980" h="1831933">
                <a:moveTo>
                  <a:pt x="0" y="0"/>
                </a:moveTo>
                <a:lnTo>
                  <a:pt x="1841980" y="0"/>
                </a:lnTo>
                <a:lnTo>
                  <a:pt x="1841980" y="1831933"/>
                </a:lnTo>
                <a:lnTo>
                  <a:pt x="0" y="183193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31" name="Freeform 31">
            <a:extLst>
              <a:ext uri="{FF2B5EF4-FFF2-40B4-BE49-F238E27FC236}">
                <a16:creationId xmlns:a16="http://schemas.microsoft.com/office/drawing/2014/main" id="{C161FDB4-89B7-11CE-26D0-8439214ACE17}"/>
              </a:ext>
            </a:extLst>
          </p:cNvPr>
          <p:cNvSpPr/>
          <p:nvPr/>
        </p:nvSpPr>
        <p:spPr>
          <a:xfrm>
            <a:off x="11791401" y="2682182"/>
            <a:ext cx="1754151" cy="1763772"/>
          </a:xfrm>
          <a:custGeom>
            <a:avLst/>
            <a:gdLst/>
            <a:ahLst/>
            <a:cxnLst/>
            <a:rect l="l" t="t" r="r" b="b"/>
            <a:pathLst>
              <a:path w="1754151" h="1763772">
                <a:moveTo>
                  <a:pt x="0" y="0"/>
                </a:moveTo>
                <a:lnTo>
                  <a:pt x="1754151" y="0"/>
                </a:lnTo>
                <a:lnTo>
                  <a:pt x="1754151" y="1763772"/>
                </a:lnTo>
                <a:lnTo>
                  <a:pt x="0" y="17637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sp>
        <p:nvSpPr>
          <p:cNvPr id="32" name="Freeform 32">
            <a:extLst>
              <a:ext uri="{FF2B5EF4-FFF2-40B4-BE49-F238E27FC236}">
                <a16:creationId xmlns:a16="http://schemas.microsoft.com/office/drawing/2014/main" id="{0A9D2ECD-462B-59A0-CE65-6B9BF49C53A1}"/>
              </a:ext>
            </a:extLst>
          </p:cNvPr>
          <p:cNvSpPr/>
          <p:nvPr/>
        </p:nvSpPr>
        <p:spPr>
          <a:xfrm rot="-5400000">
            <a:off x="3609948" y="319280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34" name="TextBox 34">
            <a:extLst>
              <a:ext uri="{FF2B5EF4-FFF2-40B4-BE49-F238E27FC236}">
                <a16:creationId xmlns:a16="http://schemas.microsoft.com/office/drawing/2014/main" id="{BAA6F4BD-B63E-4459-90E3-B839BF0CE7D0}"/>
              </a:ext>
            </a:extLst>
          </p:cNvPr>
          <p:cNvSpPr txBox="1"/>
          <p:nvPr/>
        </p:nvSpPr>
        <p:spPr>
          <a:xfrm>
            <a:off x="584087" y="644177"/>
            <a:ext cx="14628340" cy="1382366"/>
          </a:xfrm>
          <a:prstGeom prst="rect">
            <a:avLst/>
          </a:prstGeom>
        </p:spPr>
        <p:txBody>
          <a:bodyPr wrap="square" lIns="0" tIns="0" rIns="0" bIns="0" rtlCol="0" anchor="t">
            <a:spAutoFit/>
          </a:bodyPr>
          <a:lstStyle/>
          <a:p>
            <a:pPr>
              <a:lnSpc>
                <a:spcPct val="150000"/>
              </a:lnSpc>
            </a:pPr>
            <a:r>
              <a:rPr lang="en-US" sz="3200" b="1" spc="-118" dirty="0">
                <a:solidFill>
                  <a:schemeClr val="bg1"/>
                </a:solidFill>
                <a:latin typeface="Anonymous Pro Bold"/>
                <a:ea typeface="Anonymous Pro Bold"/>
                <a:cs typeface="Anonymous Pro Bold"/>
                <a:sym typeface="Anonymous Pro Bold"/>
              </a:rPr>
              <a:t>WIE GENAU VERSCHIEDENE GERÄTE MITEINANDER VERNETZT SIND, STELLT MAN IN EINER SOGENANNTEN IOT-KETTE DAR. </a:t>
            </a:r>
          </a:p>
        </p:txBody>
      </p:sp>
      <p:sp>
        <p:nvSpPr>
          <p:cNvPr id="38" name="TextBox 38">
            <a:extLst>
              <a:ext uri="{FF2B5EF4-FFF2-40B4-BE49-F238E27FC236}">
                <a16:creationId xmlns:a16="http://schemas.microsoft.com/office/drawing/2014/main" id="{0433DB5F-C114-5B23-E8FE-7708CC98A5EF}"/>
              </a:ext>
            </a:extLst>
          </p:cNvPr>
          <p:cNvSpPr txBox="1"/>
          <p:nvPr/>
        </p:nvSpPr>
        <p:spPr>
          <a:xfrm>
            <a:off x="1195942" y="4835835"/>
            <a:ext cx="2125299" cy="365442"/>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SENSOR</a:t>
            </a:r>
          </a:p>
        </p:txBody>
      </p:sp>
      <p:sp>
        <p:nvSpPr>
          <p:cNvPr id="39" name="TextBox 39">
            <a:extLst>
              <a:ext uri="{FF2B5EF4-FFF2-40B4-BE49-F238E27FC236}">
                <a16:creationId xmlns:a16="http://schemas.microsoft.com/office/drawing/2014/main" id="{4855720A-793A-28CB-DD07-72F718058CE4}"/>
              </a:ext>
            </a:extLst>
          </p:cNvPr>
          <p:cNvSpPr txBox="1"/>
          <p:nvPr/>
        </p:nvSpPr>
        <p:spPr>
          <a:xfrm>
            <a:off x="3941794" y="4650364"/>
            <a:ext cx="3509256" cy="1003160"/>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LOKALES GERÄT / MIKROCONTROLLER / AKTOR</a:t>
            </a:r>
          </a:p>
        </p:txBody>
      </p:sp>
      <p:sp>
        <p:nvSpPr>
          <p:cNvPr id="40" name="TextBox 40">
            <a:extLst>
              <a:ext uri="{FF2B5EF4-FFF2-40B4-BE49-F238E27FC236}">
                <a16:creationId xmlns:a16="http://schemas.microsoft.com/office/drawing/2014/main" id="{988A1728-2A70-68E2-D966-6EFCE7C8968E}"/>
              </a:ext>
            </a:extLst>
          </p:cNvPr>
          <p:cNvSpPr txBox="1"/>
          <p:nvPr/>
        </p:nvSpPr>
        <p:spPr>
          <a:xfrm>
            <a:off x="7389372" y="4836102"/>
            <a:ext cx="3509256" cy="336311"/>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NETZWERK</a:t>
            </a:r>
          </a:p>
        </p:txBody>
      </p:sp>
      <p:sp>
        <p:nvSpPr>
          <p:cNvPr id="41" name="TextBox 41">
            <a:extLst>
              <a:ext uri="{FF2B5EF4-FFF2-40B4-BE49-F238E27FC236}">
                <a16:creationId xmlns:a16="http://schemas.microsoft.com/office/drawing/2014/main" id="{4AA775A4-6DD2-402C-547F-9B59921F558B}"/>
              </a:ext>
            </a:extLst>
          </p:cNvPr>
          <p:cNvSpPr txBox="1"/>
          <p:nvPr/>
        </p:nvSpPr>
        <p:spPr>
          <a:xfrm>
            <a:off x="10981112" y="4836102"/>
            <a:ext cx="3509256" cy="336311"/>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Server/ CLOUD</a:t>
            </a:r>
          </a:p>
        </p:txBody>
      </p:sp>
      <p:sp>
        <p:nvSpPr>
          <p:cNvPr id="43" name="Freeform 43">
            <a:extLst>
              <a:ext uri="{FF2B5EF4-FFF2-40B4-BE49-F238E27FC236}">
                <a16:creationId xmlns:a16="http://schemas.microsoft.com/office/drawing/2014/main" id="{D990BE87-EE6A-CA12-691B-F205B580EE27}"/>
              </a:ext>
            </a:extLst>
          </p:cNvPr>
          <p:cNvSpPr/>
          <p:nvPr/>
        </p:nvSpPr>
        <p:spPr>
          <a:xfrm rot="-5400000">
            <a:off x="7126750" y="319280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44" name="Freeform 44">
            <a:extLst>
              <a:ext uri="{FF2B5EF4-FFF2-40B4-BE49-F238E27FC236}">
                <a16:creationId xmlns:a16="http://schemas.microsoft.com/office/drawing/2014/main" id="{2C4D473A-4AB5-1B48-4EC3-8BFB482738E0}"/>
              </a:ext>
            </a:extLst>
          </p:cNvPr>
          <p:cNvSpPr/>
          <p:nvPr/>
        </p:nvSpPr>
        <p:spPr>
          <a:xfrm rot="-5400000">
            <a:off x="10761571" y="319280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45" name="Freeform 45">
            <a:extLst>
              <a:ext uri="{FF2B5EF4-FFF2-40B4-BE49-F238E27FC236}">
                <a16:creationId xmlns:a16="http://schemas.microsoft.com/office/drawing/2014/main" id="{0E3901AE-2A29-29F3-DF6A-90E0142A79E6}"/>
              </a:ext>
            </a:extLst>
          </p:cNvPr>
          <p:cNvSpPr/>
          <p:nvPr/>
        </p:nvSpPr>
        <p:spPr>
          <a:xfrm rot="5400000">
            <a:off x="13868161" y="3237484"/>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49" name="Freeform 28">
            <a:extLst>
              <a:ext uri="{FF2B5EF4-FFF2-40B4-BE49-F238E27FC236}">
                <a16:creationId xmlns:a16="http://schemas.microsoft.com/office/drawing/2014/main" id="{5C2D6367-A59D-793E-2F76-0D398CD5274C}"/>
              </a:ext>
            </a:extLst>
          </p:cNvPr>
          <p:cNvSpPr/>
          <p:nvPr/>
        </p:nvSpPr>
        <p:spPr>
          <a:xfrm>
            <a:off x="8559865" y="6313730"/>
            <a:ext cx="1572970" cy="1572970"/>
          </a:xfrm>
          <a:custGeom>
            <a:avLst/>
            <a:gdLst/>
            <a:ahLst/>
            <a:cxnLst/>
            <a:rect l="l" t="t" r="r" b="b"/>
            <a:pathLst>
              <a:path w="1572970" h="1572970">
                <a:moveTo>
                  <a:pt x="0" y="0"/>
                </a:moveTo>
                <a:lnTo>
                  <a:pt x="1572969" y="0"/>
                </a:lnTo>
                <a:lnTo>
                  <a:pt x="1572969" y="1572970"/>
                </a:lnTo>
                <a:lnTo>
                  <a:pt x="0" y="15729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50" name="Freeform 29">
            <a:extLst>
              <a:ext uri="{FF2B5EF4-FFF2-40B4-BE49-F238E27FC236}">
                <a16:creationId xmlns:a16="http://schemas.microsoft.com/office/drawing/2014/main" id="{D40E3FF5-C2C8-8771-7AF9-E3EB6066BEB1}"/>
              </a:ext>
            </a:extLst>
          </p:cNvPr>
          <p:cNvSpPr/>
          <p:nvPr/>
        </p:nvSpPr>
        <p:spPr>
          <a:xfrm>
            <a:off x="11802963" y="5958107"/>
            <a:ext cx="1961052" cy="2004793"/>
          </a:xfrm>
          <a:custGeom>
            <a:avLst/>
            <a:gdLst/>
            <a:ahLst/>
            <a:cxnLst/>
            <a:rect l="l" t="t" r="r" b="b"/>
            <a:pathLst>
              <a:path w="1961052" h="2004793">
                <a:moveTo>
                  <a:pt x="0" y="0"/>
                </a:moveTo>
                <a:lnTo>
                  <a:pt x="1961052" y="0"/>
                </a:lnTo>
                <a:lnTo>
                  <a:pt x="1961052" y="2004793"/>
                </a:lnTo>
                <a:lnTo>
                  <a:pt x="0" y="20047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51" name="TextBox 39">
            <a:extLst>
              <a:ext uri="{FF2B5EF4-FFF2-40B4-BE49-F238E27FC236}">
                <a16:creationId xmlns:a16="http://schemas.microsoft.com/office/drawing/2014/main" id="{F51600FC-3398-1C14-C643-8EC3C225E445}"/>
              </a:ext>
            </a:extLst>
          </p:cNvPr>
          <p:cNvSpPr txBox="1"/>
          <p:nvPr/>
        </p:nvSpPr>
        <p:spPr>
          <a:xfrm>
            <a:off x="7581283" y="8126797"/>
            <a:ext cx="3509256" cy="1003160"/>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LOKALES GERÄT / MIKROCONTROLLER /</a:t>
            </a:r>
            <a:br>
              <a:rPr lang="en-US" sz="3078" b="1" spc="-104" dirty="0">
                <a:solidFill>
                  <a:srgbClr val="000000"/>
                </a:solidFill>
                <a:latin typeface="Anonymous Pro Bold"/>
                <a:ea typeface="Anonymous Pro Bold"/>
                <a:cs typeface="Anonymous Pro Bold"/>
                <a:sym typeface="Anonymous Pro Bold"/>
              </a:rPr>
            </a:br>
            <a:r>
              <a:rPr lang="en-US" sz="3078" b="1" spc="-104" dirty="0">
                <a:solidFill>
                  <a:srgbClr val="000000"/>
                </a:solidFill>
                <a:latin typeface="Anonymous Pro Bold"/>
                <a:ea typeface="Anonymous Pro Bold"/>
                <a:cs typeface="Anonymous Pro Bold"/>
                <a:sym typeface="Anonymous Pro Bold"/>
              </a:rPr>
              <a:t>AKTOR</a:t>
            </a:r>
          </a:p>
        </p:txBody>
      </p:sp>
      <p:sp>
        <p:nvSpPr>
          <p:cNvPr id="52" name="TextBox 40">
            <a:extLst>
              <a:ext uri="{FF2B5EF4-FFF2-40B4-BE49-F238E27FC236}">
                <a16:creationId xmlns:a16="http://schemas.microsoft.com/office/drawing/2014/main" id="{5121B778-9E42-D80B-7400-A89E61008293}"/>
              </a:ext>
            </a:extLst>
          </p:cNvPr>
          <p:cNvSpPr txBox="1"/>
          <p:nvPr/>
        </p:nvSpPr>
        <p:spPr>
          <a:xfrm>
            <a:off x="11028861" y="8464789"/>
            <a:ext cx="3509256" cy="336311"/>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NETZWERK</a:t>
            </a:r>
          </a:p>
        </p:txBody>
      </p:sp>
      <p:sp>
        <p:nvSpPr>
          <p:cNvPr id="53" name="Freeform 44">
            <a:extLst>
              <a:ext uri="{FF2B5EF4-FFF2-40B4-BE49-F238E27FC236}">
                <a16:creationId xmlns:a16="http://schemas.microsoft.com/office/drawing/2014/main" id="{A440E665-5502-9DD0-7657-B2C38BE405AE}"/>
              </a:ext>
            </a:extLst>
          </p:cNvPr>
          <p:cNvSpPr/>
          <p:nvPr/>
        </p:nvSpPr>
        <p:spPr>
          <a:xfrm rot="5400000">
            <a:off x="10705276" y="6713704"/>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54" name="Freeform 44">
            <a:extLst>
              <a:ext uri="{FF2B5EF4-FFF2-40B4-BE49-F238E27FC236}">
                <a16:creationId xmlns:a16="http://schemas.microsoft.com/office/drawing/2014/main" id="{F4FA62E0-83BE-2470-77D2-476137307E64}"/>
              </a:ext>
            </a:extLst>
          </p:cNvPr>
          <p:cNvSpPr/>
          <p:nvPr/>
        </p:nvSpPr>
        <p:spPr>
          <a:xfrm>
            <a:off x="12520867" y="520771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55" name="Freeform 45">
            <a:extLst>
              <a:ext uri="{FF2B5EF4-FFF2-40B4-BE49-F238E27FC236}">
                <a16:creationId xmlns:a16="http://schemas.microsoft.com/office/drawing/2014/main" id="{08E0CFC3-00C1-1C88-3BC9-0A7A1DDBD15B}"/>
              </a:ext>
            </a:extLst>
          </p:cNvPr>
          <p:cNvSpPr/>
          <p:nvPr/>
        </p:nvSpPr>
        <p:spPr>
          <a:xfrm rot="16200000">
            <a:off x="14410195" y="3237483"/>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25" name="TextBox 42">
            <a:extLst>
              <a:ext uri="{FF2B5EF4-FFF2-40B4-BE49-F238E27FC236}">
                <a16:creationId xmlns:a16="http://schemas.microsoft.com/office/drawing/2014/main" id="{45D4BF88-6BA2-A573-CEC3-5C05526CEAB3}"/>
              </a:ext>
            </a:extLst>
          </p:cNvPr>
          <p:cNvSpPr txBox="1"/>
          <p:nvPr/>
        </p:nvSpPr>
        <p:spPr>
          <a:xfrm>
            <a:off x="14388704" y="4853759"/>
            <a:ext cx="3509256" cy="689292"/>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APP/ NUTZEROBERFLÄCHE</a:t>
            </a:r>
          </a:p>
        </p:txBody>
      </p:sp>
    </p:spTree>
    <p:extLst>
      <p:ext uri="{BB962C8B-B14F-4D97-AF65-F5344CB8AC3E}">
        <p14:creationId xmlns:p14="http://schemas.microsoft.com/office/powerpoint/2010/main" val="274261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ACACA"/>
        </a:solidFill>
        <a:effectLst/>
      </p:bgPr>
    </p:bg>
    <p:spTree>
      <p:nvGrpSpPr>
        <p:cNvPr id="1" name="">
          <a:extLst>
            <a:ext uri="{FF2B5EF4-FFF2-40B4-BE49-F238E27FC236}">
              <a16:creationId xmlns:a16="http://schemas.microsoft.com/office/drawing/2014/main" id="{F16814E6-5028-FCA7-B8E8-0BC985828DE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C4FD801-58F6-3FC7-DFA7-6D66BD8A1D85}"/>
              </a:ext>
            </a:extLst>
          </p:cNvPr>
          <p:cNvGrpSpPr/>
          <p:nvPr/>
        </p:nvGrpSpPr>
        <p:grpSpPr>
          <a:xfrm>
            <a:off x="408934" y="440464"/>
            <a:ext cx="17470132" cy="2178119"/>
            <a:chOff x="0" y="0"/>
            <a:chExt cx="4601187" cy="252081"/>
          </a:xfrm>
        </p:grpSpPr>
        <p:sp>
          <p:nvSpPr>
            <p:cNvPr id="3" name="Freeform 3">
              <a:extLst>
                <a:ext uri="{FF2B5EF4-FFF2-40B4-BE49-F238E27FC236}">
                  <a16:creationId xmlns:a16="http://schemas.microsoft.com/office/drawing/2014/main" id="{98394CC0-6204-9859-BF1B-9696DEC0C989}"/>
                </a:ext>
              </a:extLst>
            </p:cNvPr>
            <p:cNvSpPr/>
            <p:nvPr/>
          </p:nvSpPr>
          <p:spPr>
            <a:xfrm>
              <a:off x="0" y="0"/>
              <a:ext cx="4601187" cy="252081"/>
            </a:xfrm>
            <a:custGeom>
              <a:avLst/>
              <a:gdLst/>
              <a:ahLst/>
              <a:cxnLst/>
              <a:rect l="l" t="t" r="r" b="b"/>
              <a:pathLst>
                <a:path w="4601187" h="252081">
                  <a:moveTo>
                    <a:pt x="0" y="0"/>
                  </a:moveTo>
                  <a:lnTo>
                    <a:pt x="4601187" y="0"/>
                  </a:lnTo>
                  <a:lnTo>
                    <a:pt x="4601187" y="252081"/>
                  </a:lnTo>
                  <a:lnTo>
                    <a:pt x="0" y="252081"/>
                  </a:lnTo>
                  <a:close/>
                </a:path>
              </a:pathLst>
            </a:custGeom>
            <a:solidFill>
              <a:srgbClr val="0057CC"/>
            </a:solidFill>
            <a:ln w="28575" cap="sq">
              <a:solidFill>
                <a:srgbClr val="000000"/>
              </a:solidFill>
              <a:prstDash val="solid"/>
              <a:miter/>
            </a:ln>
          </p:spPr>
          <p:txBody>
            <a:bodyPr/>
            <a:lstStyle/>
            <a:p>
              <a:endParaRPr lang="de-DE"/>
            </a:p>
          </p:txBody>
        </p:sp>
        <p:sp>
          <p:nvSpPr>
            <p:cNvPr id="4" name="TextBox 4">
              <a:extLst>
                <a:ext uri="{FF2B5EF4-FFF2-40B4-BE49-F238E27FC236}">
                  <a16:creationId xmlns:a16="http://schemas.microsoft.com/office/drawing/2014/main" id="{EFF1F00E-1F67-988A-28CE-E00A892FA254}"/>
                </a:ext>
              </a:extLst>
            </p:cNvPr>
            <p:cNvSpPr txBox="1"/>
            <p:nvPr/>
          </p:nvSpPr>
          <p:spPr>
            <a:xfrm>
              <a:off x="0" y="-47625"/>
              <a:ext cx="4601187" cy="29970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8BCB21BE-5283-CE83-3530-E9AAF3654220}"/>
              </a:ext>
            </a:extLst>
          </p:cNvPr>
          <p:cNvGrpSpPr/>
          <p:nvPr/>
        </p:nvGrpSpPr>
        <p:grpSpPr>
          <a:xfrm>
            <a:off x="219804" y="-6386447"/>
            <a:ext cx="17659262" cy="16120200"/>
            <a:chOff x="0" y="-47625"/>
            <a:chExt cx="4650999" cy="4245649"/>
          </a:xfrm>
        </p:grpSpPr>
        <p:sp>
          <p:nvSpPr>
            <p:cNvPr id="6" name="Freeform 6">
              <a:extLst>
                <a:ext uri="{FF2B5EF4-FFF2-40B4-BE49-F238E27FC236}">
                  <a16:creationId xmlns:a16="http://schemas.microsoft.com/office/drawing/2014/main" id="{27DAF06C-6771-FA7A-6203-225560F8E856}"/>
                </a:ext>
              </a:extLst>
            </p:cNvPr>
            <p:cNvSpPr/>
            <p:nvPr/>
          </p:nvSpPr>
          <p:spPr>
            <a:xfrm>
              <a:off x="49812" y="2210884"/>
              <a:ext cx="4601187" cy="1987140"/>
            </a:xfrm>
            <a:custGeom>
              <a:avLst/>
              <a:gdLst/>
              <a:ahLst/>
              <a:cxnLst/>
              <a:rect l="l" t="t" r="r" b="b"/>
              <a:pathLst>
                <a:path w="4601187" h="1987140">
                  <a:moveTo>
                    <a:pt x="0" y="0"/>
                  </a:moveTo>
                  <a:lnTo>
                    <a:pt x="4601187" y="0"/>
                  </a:lnTo>
                  <a:lnTo>
                    <a:pt x="4601187" y="1987140"/>
                  </a:lnTo>
                  <a:lnTo>
                    <a:pt x="0" y="1987140"/>
                  </a:lnTo>
                  <a:close/>
                </a:path>
              </a:pathLst>
            </a:custGeom>
            <a:solidFill>
              <a:srgbClr val="FFFFFF"/>
            </a:solidFill>
            <a:ln w="2857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0F6B3885-DE88-5EAC-E8B7-BDFC042077AF}"/>
                </a:ext>
              </a:extLst>
            </p:cNvPr>
            <p:cNvSpPr txBox="1"/>
            <p:nvPr/>
          </p:nvSpPr>
          <p:spPr>
            <a:xfrm>
              <a:off x="0" y="-47625"/>
              <a:ext cx="4601187" cy="203476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FF2B5EF4-FFF2-40B4-BE49-F238E27FC236}">
                <a16:creationId xmlns:a16="http://schemas.microsoft.com/office/drawing/2014/main" id="{BF607586-6351-653F-B8EB-338EC1D104A3}"/>
              </a:ext>
            </a:extLst>
          </p:cNvPr>
          <p:cNvSpPr/>
          <p:nvPr/>
        </p:nvSpPr>
        <p:spPr>
          <a:xfrm>
            <a:off x="1712909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9" name="Freeform 9">
            <a:extLst>
              <a:ext uri="{FF2B5EF4-FFF2-40B4-BE49-F238E27FC236}">
                <a16:creationId xmlns:a16="http://schemas.microsoft.com/office/drawing/2014/main" id="{9C1B0A19-51DE-BAE6-578B-C782754087A7}"/>
              </a:ext>
            </a:extLst>
          </p:cNvPr>
          <p:cNvSpPr/>
          <p:nvPr/>
        </p:nvSpPr>
        <p:spPr>
          <a:xfrm>
            <a:off x="16467139"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0" name="Freeform 10">
            <a:extLst>
              <a:ext uri="{FF2B5EF4-FFF2-40B4-BE49-F238E27FC236}">
                <a16:creationId xmlns:a16="http://schemas.microsoft.com/office/drawing/2014/main" id="{A563D0BF-2374-3BD0-FFC2-5C05566B61D2}"/>
              </a:ext>
            </a:extLst>
          </p:cNvPr>
          <p:cNvSpPr/>
          <p:nvPr/>
        </p:nvSpPr>
        <p:spPr>
          <a:xfrm>
            <a:off x="1580721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nvGrpSpPr>
          <p:cNvPr id="11" name="Group 11">
            <a:extLst>
              <a:ext uri="{FF2B5EF4-FFF2-40B4-BE49-F238E27FC236}">
                <a16:creationId xmlns:a16="http://schemas.microsoft.com/office/drawing/2014/main" id="{0640804C-5CEF-B38B-D4F6-7796EDB1E41B}"/>
              </a:ext>
            </a:extLst>
          </p:cNvPr>
          <p:cNvGrpSpPr/>
          <p:nvPr/>
        </p:nvGrpSpPr>
        <p:grpSpPr>
          <a:xfrm>
            <a:off x="408934" y="9193555"/>
            <a:ext cx="17470132" cy="652980"/>
            <a:chOff x="0" y="0"/>
            <a:chExt cx="4601187" cy="171978"/>
          </a:xfrm>
        </p:grpSpPr>
        <p:sp>
          <p:nvSpPr>
            <p:cNvPr id="12" name="Freeform 12">
              <a:extLst>
                <a:ext uri="{FF2B5EF4-FFF2-40B4-BE49-F238E27FC236}">
                  <a16:creationId xmlns:a16="http://schemas.microsoft.com/office/drawing/2014/main" id="{CBFFA3C2-CE41-453C-948C-CCC51418000F}"/>
                </a:ext>
              </a:extLst>
            </p:cNvPr>
            <p:cNvSpPr/>
            <p:nvPr/>
          </p:nvSpPr>
          <p:spPr>
            <a:xfrm>
              <a:off x="0" y="0"/>
              <a:ext cx="4601187" cy="171978"/>
            </a:xfrm>
            <a:custGeom>
              <a:avLst/>
              <a:gdLst/>
              <a:ahLst/>
              <a:cxnLst/>
              <a:rect l="l" t="t" r="r" b="b"/>
              <a:pathLst>
                <a:path w="4601187" h="171978">
                  <a:moveTo>
                    <a:pt x="0" y="0"/>
                  </a:moveTo>
                  <a:lnTo>
                    <a:pt x="4601187" y="0"/>
                  </a:lnTo>
                  <a:lnTo>
                    <a:pt x="46011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48E9D94A-2BC3-90F8-8C8D-1FF60EB7EF64}"/>
                </a:ext>
              </a:extLst>
            </p:cNvPr>
            <p:cNvSpPr txBox="1"/>
            <p:nvPr/>
          </p:nvSpPr>
          <p:spPr>
            <a:xfrm>
              <a:off x="0" y="-38100"/>
              <a:ext cx="46011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a:extLst>
              <a:ext uri="{FF2B5EF4-FFF2-40B4-BE49-F238E27FC236}">
                <a16:creationId xmlns:a16="http://schemas.microsoft.com/office/drawing/2014/main" id="{52A373C1-4350-E8F8-7C76-58E6B57BFBAC}"/>
              </a:ext>
            </a:extLst>
          </p:cNvPr>
          <p:cNvGrpSpPr/>
          <p:nvPr/>
        </p:nvGrpSpPr>
        <p:grpSpPr>
          <a:xfrm>
            <a:off x="408934" y="9193555"/>
            <a:ext cx="755149" cy="652980"/>
            <a:chOff x="0" y="0"/>
            <a:chExt cx="198887" cy="171978"/>
          </a:xfrm>
        </p:grpSpPr>
        <p:sp>
          <p:nvSpPr>
            <p:cNvPr id="15" name="Freeform 15">
              <a:extLst>
                <a:ext uri="{FF2B5EF4-FFF2-40B4-BE49-F238E27FC236}">
                  <a16:creationId xmlns:a16="http://schemas.microsoft.com/office/drawing/2014/main" id="{FA65705F-2803-556D-46C4-B11C6329800F}"/>
                </a:ext>
              </a:extLst>
            </p:cNvPr>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6" name="TextBox 16">
              <a:extLst>
                <a:ext uri="{FF2B5EF4-FFF2-40B4-BE49-F238E27FC236}">
                  <a16:creationId xmlns:a16="http://schemas.microsoft.com/office/drawing/2014/main" id="{E5B708DB-D901-985A-66D0-E6FDA3D2032C}"/>
                </a:ext>
              </a:extLst>
            </p:cNvPr>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a:extLst>
              <a:ext uri="{FF2B5EF4-FFF2-40B4-BE49-F238E27FC236}">
                <a16:creationId xmlns:a16="http://schemas.microsoft.com/office/drawing/2014/main" id="{7A4C5431-9BC1-8DDA-9D4C-2A76E523E4D4}"/>
              </a:ext>
            </a:extLst>
          </p:cNvPr>
          <p:cNvGrpSpPr/>
          <p:nvPr/>
        </p:nvGrpSpPr>
        <p:grpSpPr>
          <a:xfrm>
            <a:off x="17123917" y="9193555"/>
            <a:ext cx="755149" cy="652980"/>
            <a:chOff x="0" y="0"/>
            <a:chExt cx="198887" cy="171978"/>
          </a:xfrm>
        </p:grpSpPr>
        <p:sp>
          <p:nvSpPr>
            <p:cNvPr id="18" name="Freeform 18">
              <a:extLst>
                <a:ext uri="{FF2B5EF4-FFF2-40B4-BE49-F238E27FC236}">
                  <a16:creationId xmlns:a16="http://schemas.microsoft.com/office/drawing/2014/main" id="{2502C59B-3485-CDB0-7EDB-A204A6145726}"/>
                </a:ext>
              </a:extLst>
            </p:cNvPr>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9" name="TextBox 19">
              <a:extLst>
                <a:ext uri="{FF2B5EF4-FFF2-40B4-BE49-F238E27FC236}">
                  <a16:creationId xmlns:a16="http://schemas.microsoft.com/office/drawing/2014/main" id="{6178F8AD-B926-F181-4CF3-BD183D430918}"/>
                </a:ext>
              </a:extLst>
            </p:cNvPr>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a:extLst>
              <a:ext uri="{FF2B5EF4-FFF2-40B4-BE49-F238E27FC236}">
                <a16:creationId xmlns:a16="http://schemas.microsoft.com/office/drawing/2014/main" id="{62F131ED-8FA3-A59B-700C-D78913D45FB3}"/>
              </a:ext>
            </a:extLst>
          </p:cNvPr>
          <p:cNvSpPr/>
          <p:nvPr/>
        </p:nvSpPr>
        <p:spPr>
          <a:xfrm>
            <a:off x="17382855" y="9306337"/>
            <a:ext cx="320173" cy="427416"/>
          </a:xfrm>
          <a:custGeom>
            <a:avLst/>
            <a:gdLst/>
            <a:ahLst/>
            <a:cxnLst/>
            <a:rect l="l" t="t" r="r" b="b"/>
            <a:pathLst>
              <a:path w="320173" h="427416">
                <a:moveTo>
                  <a:pt x="0" y="0"/>
                </a:moveTo>
                <a:lnTo>
                  <a:pt x="320173" y="0"/>
                </a:lnTo>
                <a:lnTo>
                  <a:pt x="320173" y="427416"/>
                </a:lnTo>
                <a:lnTo>
                  <a:pt x="0" y="427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1" name="Freeform 21">
            <a:extLst>
              <a:ext uri="{FF2B5EF4-FFF2-40B4-BE49-F238E27FC236}">
                <a16:creationId xmlns:a16="http://schemas.microsoft.com/office/drawing/2014/main" id="{4894F31E-98C6-822F-F262-335B45EB2EAE}"/>
              </a:ext>
            </a:extLst>
          </p:cNvPr>
          <p:cNvSpPr/>
          <p:nvPr/>
        </p:nvSpPr>
        <p:spPr>
          <a:xfrm flipH="1">
            <a:off x="584087" y="9306337"/>
            <a:ext cx="320173" cy="427416"/>
          </a:xfrm>
          <a:custGeom>
            <a:avLst/>
            <a:gdLst/>
            <a:ahLst/>
            <a:cxnLst/>
            <a:rect l="l" t="t" r="r" b="b"/>
            <a:pathLst>
              <a:path w="320173" h="427416">
                <a:moveTo>
                  <a:pt x="320174" y="0"/>
                </a:moveTo>
                <a:lnTo>
                  <a:pt x="0" y="0"/>
                </a:lnTo>
                <a:lnTo>
                  <a:pt x="0" y="427416"/>
                </a:lnTo>
                <a:lnTo>
                  <a:pt x="320174" y="427416"/>
                </a:lnTo>
                <a:lnTo>
                  <a:pt x="32017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grpSp>
        <p:nvGrpSpPr>
          <p:cNvPr id="22" name="Group 22">
            <a:extLst>
              <a:ext uri="{FF2B5EF4-FFF2-40B4-BE49-F238E27FC236}">
                <a16:creationId xmlns:a16="http://schemas.microsoft.com/office/drawing/2014/main" id="{E87EF0D2-05C2-92DF-6ACF-89E81F2E2DA5}"/>
              </a:ext>
            </a:extLst>
          </p:cNvPr>
          <p:cNvGrpSpPr/>
          <p:nvPr/>
        </p:nvGrpSpPr>
        <p:grpSpPr>
          <a:xfrm>
            <a:off x="7507224" y="9193555"/>
            <a:ext cx="1271608" cy="652980"/>
            <a:chOff x="0" y="0"/>
            <a:chExt cx="334909" cy="171978"/>
          </a:xfrm>
        </p:grpSpPr>
        <p:sp>
          <p:nvSpPr>
            <p:cNvPr id="23" name="Freeform 23">
              <a:extLst>
                <a:ext uri="{FF2B5EF4-FFF2-40B4-BE49-F238E27FC236}">
                  <a16:creationId xmlns:a16="http://schemas.microsoft.com/office/drawing/2014/main" id="{E0A69BB3-D2A1-0B5E-5AF8-B2AFE6F4E6B6}"/>
                </a:ext>
              </a:extLst>
            </p:cNvPr>
            <p:cNvSpPr/>
            <p:nvPr/>
          </p:nvSpPr>
          <p:spPr>
            <a:xfrm>
              <a:off x="0" y="0"/>
              <a:ext cx="334909" cy="171978"/>
            </a:xfrm>
            <a:custGeom>
              <a:avLst/>
              <a:gdLst/>
              <a:ahLst/>
              <a:cxnLst/>
              <a:rect l="l" t="t" r="r" b="b"/>
              <a:pathLst>
                <a:path w="334909" h="171978">
                  <a:moveTo>
                    <a:pt x="0" y="0"/>
                  </a:moveTo>
                  <a:lnTo>
                    <a:pt x="334909" y="0"/>
                  </a:lnTo>
                  <a:lnTo>
                    <a:pt x="334909" y="171978"/>
                  </a:lnTo>
                  <a:lnTo>
                    <a:pt x="0" y="171978"/>
                  </a:lnTo>
                  <a:close/>
                </a:path>
              </a:pathLst>
            </a:custGeom>
            <a:solidFill>
              <a:srgbClr val="999999"/>
            </a:solidFill>
            <a:ln w="28575" cap="sq">
              <a:solidFill>
                <a:srgbClr val="000000"/>
              </a:solidFill>
              <a:prstDash val="solid"/>
              <a:miter/>
            </a:ln>
          </p:spPr>
          <p:txBody>
            <a:bodyPr/>
            <a:lstStyle/>
            <a:p>
              <a:endParaRPr lang="de-DE"/>
            </a:p>
          </p:txBody>
        </p:sp>
        <p:sp>
          <p:nvSpPr>
            <p:cNvPr id="24" name="TextBox 24">
              <a:extLst>
                <a:ext uri="{FF2B5EF4-FFF2-40B4-BE49-F238E27FC236}">
                  <a16:creationId xmlns:a16="http://schemas.microsoft.com/office/drawing/2014/main" id="{791C7D01-B529-2C2E-7C88-1E518B24A635}"/>
                </a:ext>
              </a:extLst>
            </p:cNvPr>
            <p:cNvSpPr txBox="1"/>
            <p:nvPr/>
          </p:nvSpPr>
          <p:spPr>
            <a:xfrm>
              <a:off x="0" y="-38100"/>
              <a:ext cx="334909" cy="210078"/>
            </a:xfrm>
            <a:prstGeom prst="rect">
              <a:avLst/>
            </a:prstGeom>
          </p:spPr>
          <p:txBody>
            <a:bodyPr lIns="50800" tIns="50800" rIns="50800" bIns="50800" rtlCol="0" anchor="ctr"/>
            <a:lstStyle/>
            <a:p>
              <a:pPr algn="ctr">
                <a:lnSpc>
                  <a:spcPts val="2659"/>
                </a:lnSpc>
                <a:spcBef>
                  <a:spcPct val="0"/>
                </a:spcBef>
              </a:pPr>
              <a:endParaRPr/>
            </a:p>
          </p:txBody>
        </p:sp>
      </p:grpSp>
      <p:sp>
        <p:nvSpPr>
          <p:cNvPr id="27" name="Freeform 27">
            <a:extLst>
              <a:ext uri="{FF2B5EF4-FFF2-40B4-BE49-F238E27FC236}">
                <a16:creationId xmlns:a16="http://schemas.microsoft.com/office/drawing/2014/main" id="{0999E9D7-0E8C-1A35-5C13-6E7FB14D726F}"/>
              </a:ext>
            </a:extLst>
          </p:cNvPr>
          <p:cNvSpPr/>
          <p:nvPr/>
        </p:nvSpPr>
        <p:spPr>
          <a:xfrm>
            <a:off x="1195942" y="2974581"/>
            <a:ext cx="2057559" cy="939157"/>
          </a:xfrm>
          <a:custGeom>
            <a:avLst/>
            <a:gdLst/>
            <a:ahLst/>
            <a:cxnLst/>
            <a:rect l="l" t="t" r="r" b="b"/>
            <a:pathLst>
              <a:path w="2057559" h="939157">
                <a:moveTo>
                  <a:pt x="0" y="0"/>
                </a:moveTo>
                <a:lnTo>
                  <a:pt x="2057559" y="0"/>
                </a:lnTo>
                <a:lnTo>
                  <a:pt x="2057559" y="939157"/>
                </a:lnTo>
                <a:lnTo>
                  <a:pt x="0" y="939157"/>
                </a:lnTo>
                <a:lnTo>
                  <a:pt x="0" y="0"/>
                </a:lnTo>
                <a:close/>
              </a:path>
            </a:pathLst>
          </a:custGeom>
          <a:blipFill>
            <a:blip r:embed="rId10">
              <a:extLst>
                <a:ext uri="{96DAC541-7B7A-43D3-8B79-37D633B846F1}">
                  <asvg:svgBlip xmlns:asvg="http://schemas.microsoft.com/office/drawing/2016/SVG/main" r:embed="rId11"/>
                </a:ext>
              </a:extLst>
            </a:blip>
            <a:stretch>
              <a:fillRect l="-7577" t="-106959" r="-7368"/>
            </a:stretch>
          </a:blipFill>
        </p:spPr>
        <p:txBody>
          <a:bodyPr/>
          <a:lstStyle/>
          <a:p>
            <a:endParaRPr lang="de-DE"/>
          </a:p>
        </p:txBody>
      </p:sp>
      <p:sp>
        <p:nvSpPr>
          <p:cNvPr id="28" name="Freeform 28">
            <a:extLst>
              <a:ext uri="{FF2B5EF4-FFF2-40B4-BE49-F238E27FC236}">
                <a16:creationId xmlns:a16="http://schemas.microsoft.com/office/drawing/2014/main" id="{B12F537D-7BFC-7BE6-81B9-E2F297FAF9D0}"/>
              </a:ext>
            </a:extLst>
          </p:cNvPr>
          <p:cNvSpPr/>
          <p:nvPr/>
        </p:nvSpPr>
        <p:spPr>
          <a:xfrm>
            <a:off x="4920376" y="2682182"/>
            <a:ext cx="1572970" cy="1572970"/>
          </a:xfrm>
          <a:custGeom>
            <a:avLst/>
            <a:gdLst/>
            <a:ahLst/>
            <a:cxnLst/>
            <a:rect l="l" t="t" r="r" b="b"/>
            <a:pathLst>
              <a:path w="1572970" h="1572970">
                <a:moveTo>
                  <a:pt x="0" y="0"/>
                </a:moveTo>
                <a:lnTo>
                  <a:pt x="1572969" y="0"/>
                </a:lnTo>
                <a:lnTo>
                  <a:pt x="1572969" y="1572970"/>
                </a:lnTo>
                <a:lnTo>
                  <a:pt x="0" y="15729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29" name="Freeform 29">
            <a:extLst>
              <a:ext uri="{FF2B5EF4-FFF2-40B4-BE49-F238E27FC236}">
                <a16:creationId xmlns:a16="http://schemas.microsoft.com/office/drawing/2014/main" id="{741C2BE6-47D7-DDA3-A921-1D2B18D74570}"/>
              </a:ext>
            </a:extLst>
          </p:cNvPr>
          <p:cNvSpPr/>
          <p:nvPr/>
        </p:nvSpPr>
        <p:spPr>
          <a:xfrm>
            <a:off x="8163474" y="2319682"/>
            <a:ext cx="1961052" cy="2004793"/>
          </a:xfrm>
          <a:custGeom>
            <a:avLst/>
            <a:gdLst/>
            <a:ahLst/>
            <a:cxnLst/>
            <a:rect l="l" t="t" r="r" b="b"/>
            <a:pathLst>
              <a:path w="1961052" h="2004793">
                <a:moveTo>
                  <a:pt x="0" y="0"/>
                </a:moveTo>
                <a:lnTo>
                  <a:pt x="1961052" y="0"/>
                </a:lnTo>
                <a:lnTo>
                  <a:pt x="1961052" y="2004793"/>
                </a:lnTo>
                <a:lnTo>
                  <a:pt x="0" y="20047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30" name="Freeform 30">
            <a:extLst>
              <a:ext uri="{FF2B5EF4-FFF2-40B4-BE49-F238E27FC236}">
                <a16:creationId xmlns:a16="http://schemas.microsoft.com/office/drawing/2014/main" id="{1AC17C11-DE74-FC5C-502C-FD92A2248A1B}"/>
              </a:ext>
            </a:extLst>
          </p:cNvPr>
          <p:cNvSpPr/>
          <p:nvPr/>
        </p:nvSpPr>
        <p:spPr>
          <a:xfrm>
            <a:off x="15212427" y="2552700"/>
            <a:ext cx="1841980" cy="1831933"/>
          </a:xfrm>
          <a:custGeom>
            <a:avLst/>
            <a:gdLst/>
            <a:ahLst/>
            <a:cxnLst/>
            <a:rect l="l" t="t" r="r" b="b"/>
            <a:pathLst>
              <a:path w="1841980" h="1831933">
                <a:moveTo>
                  <a:pt x="0" y="0"/>
                </a:moveTo>
                <a:lnTo>
                  <a:pt x="1841980" y="0"/>
                </a:lnTo>
                <a:lnTo>
                  <a:pt x="1841980" y="1831933"/>
                </a:lnTo>
                <a:lnTo>
                  <a:pt x="0" y="183193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31" name="Freeform 31">
            <a:extLst>
              <a:ext uri="{FF2B5EF4-FFF2-40B4-BE49-F238E27FC236}">
                <a16:creationId xmlns:a16="http://schemas.microsoft.com/office/drawing/2014/main" id="{EF498EA5-6A9A-B9EA-A71C-3D5591BF5A55}"/>
              </a:ext>
            </a:extLst>
          </p:cNvPr>
          <p:cNvSpPr/>
          <p:nvPr/>
        </p:nvSpPr>
        <p:spPr>
          <a:xfrm>
            <a:off x="11791401" y="2682182"/>
            <a:ext cx="1754151" cy="1763772"/>
          </a:xfrm>
          <a:custGeom>
            <a:avLst/>
            <a:gdLst/>
            <a:ahLst/>
            <a:cxnLst/>
            <a:rect l="l" t="t" r="r" b="b"/>
            <a:pathLst>
              <a:path w="1754151" h="1763772">
                <a:moveTo>
                  <a:pt x="0" y="0"/>
                </a:moveTo>
                <a:lnTo>
                  <a:pt x="1754151" y="0"/>
                </a:lnTo>
                <a:lnTo>
                  <a:pt x="1754151" y="1763772"/>
                </a:lnTo>
                <a:lnTo>
                  <a:pt x="0" y="17637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sp>
        <p:nvSpPr>
          <p:cNvPr id="32" name="Freeform 32">
            <a:extLst>
              <a:ext uri="{FF2B5EF4-FFF2-40B4-BE49-F238E27FC236}">
                <a16:creationId xmlns:a16="http://schemas.microsoft.com/office/drawing/2014/main" id="{5B8DA646-388D-C94B-FB8E-FCAEEB21647F}"/>
              </a:ext>
            </a:extLst>
          </p:cNvPr>
          <p:cNvSpPr/>
          <p:nvPr/>
        </p:nvSpPr>
        <p:spPr>
          <a:xfrm rot="-5400000">
            <a:off x="3609948" y="319280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34" name="TextBox 34">
            <a:extLst>
              <a:ext uri="{FF2B5EF4-FFF2-40B4-BE49-F238E27FC236}">
                <a16:creationId xmlns:a16="http://schemas.microsoft.com/office/drawing/2014/main" id="{2B0C4B10-BE60-3C4E-6E48-C89B29D52D98}"/>
              </a:ext>
            </a:extLst>
          </p:cNvPr>
          <p:cNvSpPr txBox="1"/>
          <p:nvPr/>
        </p:nvSpPr>
        <p:spPr>
          <a:xfrm>
            <a:off x="584087" y="644177"/>
            <a:ext cx="14628340" cy="1382366"/>
          </a:xfrm>
          <a:prstGeom prst="rect">
            <a:avLst/>
          </a:prstGeom>
        </p:spPr>
        <p:txBody>
          <a:bodyPr wrap="square" lIns="0" tIns="0" rIns="0" bIns="0" rtlCol="0" anchor="t">
            <a:spAutoFit/>
          </a:bodyPr>
          <a:lstStyle/>
          <a:p>
            <a:pPr>
              <a:lnSpc>
                <a:spcPct val="150000"/>
              </a:lnSpc>
            </a:pPr>
            <a:r>
              <a:rPr lang="en-US" sz="3200" b="1" spc="-118" dirty="0">
                <a:solidFill>
                  <a:schemeClr val="bg1"/>
                </a:solidFill>
                <a:latin typeface="Anonymous Pro Bold"/>
                <a:ea typeface="Anonymous Pro Bold"/>
                <a:cs typeface="Anonymous Pro Bold"/>
                <a:sym typeface="Anonymous Pro Bold"/>
              </a:rPr>
              <a:t>BESCHREIBE DIE IOT-KETTE. </a:t>
            </a:r>
          </a:p>
          <a:p>
            <a:pPr>
              <a:lnSpc>
                <a:spcPct val="150000"/>
              </a:lnSpc>
            </a:pPr>
            <a:r>
              <a:rPr lang="en-US" sz="3200" b="1" spc="-118" dirty="0">
                <a:solidFill>
                  <a:schemeClr val="bg1"/>
                </a:solidFill>
                <a:latin typeface="Anonymous Pro Bold"/>
                <a:ea typeface="Anonymous Pro Bold"/>
                <a:cs typeface="Anonymous Pro Bold"/>
                <a:sym typeface="Anonymous Pro Bold"/>
              </a:rPr>
              <a:t>VERMUTE, WELCHE FUNKTION DIE EINZELNEN KOMPONENTEN HABEN.</a:t>
            </a:r>
          </a:p>
        </p:txBody>
      </p:sp>
      <p:sp>
        <p:nvSpPr>
          <p:cNvPr id="38" name="TextBox 38">
            <a:extLst>
              <a:ext uri="{FF2B5EF4-FFF2-40B4-BE49-F238E27FC236}">
                <a16:creationId xmlns:a16="http://schemas.microsoft.com/office/drawing/2014/main" id="{CF5A4E6A-2B54-529C-0554-60B7D1B740AC}"/>
              </a:ext>
            </a:extLst>
          </p:cNvPr>
          <p:cNvSpPr txBox="1"/>
          <p:nvPr/>
        </p:nvSpPr>
        <p:spPr>
          <a:xfrm>
            <a:off x="1195942" y="4835835"/>
            <a:ext cx="2125299" cy="365442"/>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SENSOR</a:t>
            </a:r>
          </a:p>
        </p:txBody>
      </p:sp>
      <p:sp>
        <p:nvSpPr>
          <p:cNvPr id="39" name="TextBox 39">
            <a:extLst>
              <a:ext uri="{FF2B5EF4-FFF2-40B4-BE49-F238E27FC236}">
                <a16:creationId xmlns:a16="http://schemas.microsoft.com/office/drawing/2014/main" id="{D4206126-3A53-B3C2-1306-C8052AA9B94A}"/>
              </a:ext>
            </a:extLst>
          </p:cNvPr>
          <p:cNvSpPr txBox="1"/>
          <p:nvPr/>
        </p:nvSpPr>
        <p:spPr>
          <a:xfrm>
            <a:off x="3941794" y="4650364"/>
            <a:ext cx="3509256" cy="1003160"/>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LOKALES GERÄT / MIKROCONTROLLER / AKTOR</a:t>
            </a:r>
          </a:p>
        </p:txBody>
      </p:sp>
      <p:sp>
        <p:nvSpPr>
          <p:cNvPr id="40" name="TextBox 40">
            <a:extLst>
              <a:ext uri="{FF2B5EF4-FFF2-40B4-BE49-F238E27FC236}">
                <a16:creationId xmlns:a16="http://schemas.microsoft.com/office/drawing/2014/main" id="{CFC12DEC-66A3-1DFD-D8C7-EB4A84F0A131}"/>
              </a:ext>
            </a:extLst>
          </p:cNvPr>
          <p:cNvSpPr txBox="1"/>
          <p:nvPr/>
        </p:nvSpPr>
        <p:spPr>
          <a:xfrm>
            <a:off x="7389372" y="4836102"/>
            <a:ext cx="3509256" cy="336311"/>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NETZWERK</a:t>
            </a:r>
          </a:p>
        </p:txBody>
      </p:sp>
      <p:sp>
        <p:nvSpPr>
          <p:cNvPr id="41" name="TextBox 41">
            <a:extLst>
              <a:ext uri="{FF2B5EF4-FFF2-40B4-BE49-F238E27FC236}">
                <a16:creationId xmlns:a16="http://schemas.microsoft.com/office/drawing/2014/main" id="{1C6BFF05-C348-3FDA-31AC-66003BB588C6}"/>
              </a:ext>
            </a:extLst>
          </p:cNvPr>
          <p:cNvSpPr txBox="1"/>
          <p:nvPr/>
        </p:nvSpPr>
        <p:spPr>
          <a:xfrm>
            <a:off x="10981112" y="4836102"/>
            <a:ext cx="3509256" cy="336311"/>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Server/ CLOUD</a:t>
            </a:r>
          </a:p>
        </p:txBody>
      </p:sp>
      <p:sp>
        <p:nvSpPr>
          <p:cNvPr id="43" name="Freeform 43">
            <a:extLst>
              <a:ext uri="{FF2B5EF4-FFF2-40B4-BE49-F238E27FC236}">
                <a16:creationId xmlns:a16="http://schemas.microsoft.com/office/drawing/2014/main" id="{A01D824B-26B8-9497-5525-790EB1BC4663}"/>
              </a:ext>
            </a:extLst>
          </p:cNvPr>
          <p:cNvSpPr/>
          <p:nvPr/>
        </p:nvSpPr>
        <p:spPr>
          <a:xfrm rot="-5400000">
            <a:off x="7126750" y="319280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44" name="Freeform 44">
            <a:extLst>
              <a:ext uri="{FF2B5EF4-FFF2-40B4-BE49-F238E27FC236}">
                <a16:creationId xmlns:a16="http://schemas.microsoft.com/office/drawing/2014/main" id="{A367A8C9-EE91-95E0-7517-0BEC27A82CC1}"/>
              </a:ext>
            </a:extLst>
          </p:cNvPr>
          <p:cNvSpPr/>
          <p:nvPr/>
        </p:nvSpPr>
        <p:spPr>
          <a:xfrm rot="-5400000">
            <a:off x="10761571" y="319280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45" name="Freeform 45">
            <a:extLst>
              <a:ext uri="{FF2B5EF4-FFF2-40B4-BE49-F238E27FC236}">
                <a16:creationId xmlns:a16="http://schemas.microsoft.com/office/drawing/2014/main" id="{0AE6B27E-1549-F966-9DD1-36FCE12EF9E7}"/>
              </a:ext>
            </a:extLst>
          </p:cNvPr>
          <p:cNvSpPr/>
          <p:nvPr/>
        </p:nvSpPr>
        <p:spPr>
          <a:xfrm rot="5400000">
            <a:off x="13868161" y="3237484"/>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49" name="Freeform 28">
            <a:extLst>
              <a:ext uri="{FF2B5EF4-FFF2-40B4-BE49-F238E27FC236}">
                <a16:creationId xmlns:a16="http://schemas.microsoft.com/office/drawing/2014/main" id="{04A5F631-FEE5-A84F-AEE3-7FCE3D339C02}"/>
              </a:ext>
            </a:extLst>
          </p:cNvPr>
          <p:cNvSpPr/>
          <p:nvPr/>
        </p:nvSpPr>
        <p:spPr>
          <a:xfrm>
            <a:off x="8559865" y="6313730"/>
            <a:ext cx="1572970" cy="1572970"/>
          </a:xfrm>
          <a:custGeom>
            <a:avLst/>
            <a:gdLst/>
            <a:ahLst/>
            <a:cxnLst/>
            <a:rect l="l" t="t" r="r" b="b"/>
            <a:pathLst>
              <a:path w="1572970" h="1572970">
                <a:moveTo>
                  <a:pt x="0" y="0"/>
                </a:moveTo>
                <a:lnTo>
                  <a:pt x="1572969" y="0"/>
                </a:lnTo>
                <a:lnTo>
                  <a:pt x="1572969" y="1572970"/>
                </a:lnTo>
                <a:lnTo>
                  <a:pt x="0" y="15729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50" name="Freeform 29">
            <a:extLst>
              <a:ext uri="{FF2B5EF4-FFF2-40B4-BE49-F238E27FC236}">
                <a16:creationId xmlns:a16="http://schemas.microsoft.com/office/drawing/2014/main" id="{72E82EEB-7A1A-1110-BB3D-DC12745429BB}"/>
              </a:ext>
            </a:extLst>
          </p:cNvPr>
          <p:cNvSpPr/>
          <p:nvPr/>
        </p:nvSpPr>
        <p:spPr>
          <a:xfrm>
            <a:off x="11802963" y="5958107"/>
            <a:ext cx="1961052" cy="2004793"/>
          </a:xfrm>
          <a:custGeom>
            <a:avLst/>
            <a:gdLst/>
            <a:ahLst/>
            <a:cxnLst/>
            <a:rect l="l" t="t" r="r" b="b"/>
            <a:pathLst>
              <a:path w="1961052" h="2004793">
                <a:moveTo>
                  <a:pt x="0" y="0"/>
                </a:moveTo>
                <a:lnTo>
                  <a:pt x="1961052" y="0"/>
                </a:lnTo>
                <a:lnTo>
                  <a:pt x="1961052" y="2004793"/>
                </a:lnTo>
                <a:lnTo>
                  <a:pt x="0" y="20047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51" name="TextBox 39">
            <a:extLst>
              <a:ext uri="{FF2B5EF4-FFF2-40B4-BE49-F238E27FC236}">
                <a16:creationId xmlns:a16="http://schemas.microsoft.com/office/drawing/2014/main" id="{18689200-6868-3B6B-3C89-B03E1D40021F}"/>
              </a:ext>
            </a:extLst>
          </p:cNvPr>
          <p:cNvSpPr txBox="1"/>
          <p:nvPr/>
        </p:nvSpPr>
        <p:spPr>
          <a:xfrm>
            <a:off x="7581283" y="8126797"/>
            <a:ext cx="3509256" cy="1003160"/>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LOKALES GERÄT / MIKROCONTROLLER /</a:t>
            </a:r>
            <a:br>
              <a:rPr lang="en-US" sz="3078" b="1" spc="-104" dirty="0">
                <a:solidFill>
                  <a:srgbClr val="000000"/>
                </a:solidFill>
                <a:latin typeface="Anonymous Pro Bold"/>
                <a:ea typeface="Anonymous Pro Bold"/>
                <a:cs typeface="Anonymous Pro Bold"/>
                <a:sym typeface="Anonymous Pro Bold"/>
              </a:rPr>
            </a:br>
            <a:r>
              <a:rPr lang="en-US" sz="3078" b="1" spc="-104" dirty="0">
                <a:solidFill>
                  <a:srgbClr val="000000"/>
                </a:solidFill>
                <a:latin typeface="Anonymous Pro Bold"/>
                <a:ea typeface="Anonymous Pro Bold"/>
                <a:cs typeface="Anonymous Pro Bold"/>
                <a:sym typeface="Anonymous Pro Bold"/>
              </a:rPr>
              <a:t>AKTOR</a:t>
            </a:r>
          </a:p>
        </p:txBody>
      </p:sp>
      <p:sp>
        <p:nvSpPr>
          <p:cNvPr id="52" name="TextBox 40">
            <a:extLst>
              <a:ext uri="{FF2B5EF4-FFF2-40B4-BE49-F238E27FC236}">
                <a16:creationId xmlns:a16="http://schemas.microsoft.com/office/drawing/2014/main" id="{3364F66A-EFD6-B291-0718-339BE2EBAD9F}"/>
              </a:ext>
            </a:extLst>
          </p:cNvPr>
          <p:cNvSpPr txBox="1"/>
          <p:nvPr/>
        </p:nvSpPr>
        <p:spPr>
          <a:xfrm>
            <a:off x="11028861" y="8464789"/>
            <a:ext cx="3509256" cy="336311"/>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NETZWERK</a:t>
            </a:r>
          </a:p>
        </p:txBody>
      </p:sp>
      <p:sp>
        <p:nvSpPr>
          <p:cNvPr id="53" name="Freeform 44">
            <a:extLst>
              <a:ext uri="{FF2B5EF4-FFF2-40B4-BE49-F238E27FC236}">
                <a16:creationId xmlns:a16="http://schemas.microsoft.com/office/drawing/2014/main" id="{1F687FD4-AD28-6DFC-2105-F98D44882637}"/>
              </a:ext>
            </a:extLst>
          </p:cNvPr>
          <p:cNvSpPr/>
          <p:nvPr/>
        </p:nvSpPr>
        <p:spPr>
          <a:xfrm rot="5400000">
            <a:off x="10705276" y="6713704"/>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54" name="Freeform 44">
            <a:extLst>
              <a:ext uri="{FF2B5EF4-FFF2-40B4-BE49-F238E27FC236}">
                <a16:creationId xmlns:a16="http://schemas.microsoft.com/office/drawing/2014/main" id="{A35FC104-D0B5-8AE0-E2C3-9831922913A8}"/>
              </a:ext>
            </a:extLst>
          </p:cNvPr>
          <p:cNvSpPr/>
          <p:nvPr/>
        </p:nvSpPr>
        <p:spPr>
          <a:xfrm>
            <a:off x="12520867" y="520771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55" name="Freeform 45">
            <a:extLst>
              <a:ext uri="{FF2B5EF4-FFF2-40B4-BE49-F238E27FC236}">
                <a16:creationId xmlns:a16="http://schemas.microsoft.com/office/drawing/2014/main" id="{F96A7FE3-3ACC-3E5E-C5F8-EB7CAFAB7ABE}"/>
              </a:ext>
            </a:extLst>
          </p:cNvPr>
          <p:cNvSpPr/>
          <p:nvPr/>
        </p:nvSpPr>
        <p:spPr>
          <a:xfrm rot="16200000">
            <a:off x="14410195" y="3237483"/>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25" name="TextBox 42">
            <a:extLst>
              <a:ext uri="{FF2B5EF4-FFF2-40B4-BE49-F238E27FC236}">
                <a16:creationId xmlns:a16="http://schemas.microsoft.com/office/drawing/2014/main" id="{EA4578BA-BAEE-3C76-93A1-187D78B61846}"/>
              </a:ext>
            </a:extLst>
          </p:cNvPr>
          <p:cNvSpPr txBox="1"/>
          <p:nvPr/>
        </p:nvSpPr>
        <p:spPr>
          <a:xfrm>
            <a:off x="14388704" y="4853759"/>
            <a:ext cx="3509256" cy="689292"/>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APP/ NUTZEROBERFLÄCHE</a:t>
            </a:r>
          </a:p>
        </p:txBody>
      </p:sp>
    </p:spTree>
    <p:extLst>
      <p:ext uri="{BB962C8B-B14F-4D97-AF65-F5344CB8AC3E}">
        <p14:creationId xmlns:p14="http://schemas.microsoft.com/office/powerpoint/2010/main" val="18130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ACACA"/>
        </a:solidFill>
        <a:effectLst/>
      </p:bgPr>
    </p:bg>
    <p:spTree>
      <p:nvGrpSpPr>
        <p:cNvPr id="1" name="">
          <a:extLst>
            <a:ext uri="{FF2B5EF4-FFF2-40B4-BE49-F238E27FC236}">
              <a16:creationId xmlns:a16="http://schemas.microsoft.com/office/drawing/2014/main" id="{FA2F8F02-595A-D91B-6422-D0423EABA3C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4C8E6E4-9E32-CD68-F4F1-CEC5B27AA540}"/>
              </a:ext>
            </a:extLst>
          </p:cNvPr>
          <p:cNvGrpSpPr/>
          <p:nvPr/>
        </p:nvGrpSpPr>
        <p:grpSpPr>
          <a:xfrm>
            <a:off x="408934" y="440464"/>
            <a:ext cx="17470132" cy="2178119"/>
            <a:chOff x="0" y="0"/>
            <a:chExt cx="4601187" cy="252081"/>
          </a:xfrm>
        </p:grpSpPr>
        <p:sp>
          <p:nvSpPr>
            <p:cNvPr id="3" name="Freeform 3">
              <a:extLst>
                <a:ext uri="{FF2B5EF4-FFF2-40B4-BE49-F238E27FC236}">
                  <a16:creationId xmlns:a16="http://schemas.microsoft.com/office/drawing/2014/main" id="{D03BD9D8-A3F0-10E2-348B-F3B29EA43D16}"/>
                </a:ext>
              </a:extLst>
            </p:cNvPr>
            <p:cNvSpPr/>
            <p:nvPr/>
          </p:nvSpPr>
          <p:spPr>
            <a:xfrm>
              <a:off x="0" y="0"/>
              <a:ext cx="4601187" cy="252081"/>
            </a:xfrm>
            <a:custGeom>
              <a:avLst/>
              <a:gdLst/>
              <a:ahLst/>
              <a:cxnLst/>
              <a:rect l="l" t="t" r="r" b="b"/>
              <a:pathLst>
                <a:path w="4601187" h="252081">
                  <a:moveTo>
                    <a:pt x="0" y="0"/>
                  </a:moveTo>
                  <a:lnTo>
                    <a:pt x="4601187" y="0"/>
                  </a:lnTo>
                  <a:lnTo>
                    <a:pt x="4601187" y="252081"/>
                  </a:lnTo>
                  <a:lnTo>
                    <a:pt x="0" y="252081"/>
                  </a:lnTo>
                  <a:close/>
                </a:path>
              </a:pathLst>
            </a:custGeom>
            <a:solidFill>
              <a:srgbClr val="0057CC"/>
            </a:solidFill>
            <a:ln w="28575" cap="sq">
              <a:solidFill>
                <a:srgbClr val="000000"/>
              </a:solidFill>
              <a:prstDash val="solid"/>
              <a:miter/>
            </a:ln>
          </p:spPr>
          <p:txBody>
            <a:bodyPr/>
            <a:lstStyle/>
            <a:p>
              <a:endParaRPr lang="de-DE"/>
            </a:p>
          </p:txBody>
        </p:sp>
        <p:sp>
          <p:nvSpPr>
            <p:cNvPr id="4" name="TextBox 4">
              <a:extLst>
                <a:ext uri="{FF2B5EF4-FFF2-40B4-BE49-F238E27FC236}">
                  <a16:creationId xmlns:a16="http://schemas.microsoft.com/office/drawing/2014/main" id="{3A6F2C80-D0BC-8906-D16C-01602EB0D1F2}"/>
                </a:ext>
              </a:extLst>
            </p:cNvPr>
            <p:cNvSpPr txBox="1"/>
            <p:nvPr/>
          </p:nvSpPr>
          <p:spPr>
            <a:xfrm>
              <a:off x="0" y="-47625"/>
              <a:ext cx="4601187" cy="29970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17FC0134-0F86-7A0A-7119-68EFF2E6B1CC}"/>
              </a:ext>
            </a:extLst>
          </p:cNvPr>
          <p:cNvGrpSpPr/>
          <p:nvPr/>
        </p:nvGrpSpPr>
        <p:grpSpPr>
          <a:xfrm>
            <a:off x="219804" y="-6386447"/>
            <a:ext cx="17659262" cy="16120200"/>
            <a:chOff x="0" y="-47625"/>
            <a:chExt cx="4650999" cy="4245649"/>
          </a:xfrm>
        </p:grpSpPr>
        <p:sp>
          <p:nvSpPr>
            <p:cNvPr id="6" name="Freeform 6">
              <a:extLst>
                <a:ext uri="{FF2B5EF4-FFF2-40B4-BE49-F238E27FC236}">
                  <a16:creationId xmlns:a16="http://schemas.microsoft.com/office/drawing/2014/main" id="{F462C2A8-A15E-AE12-3309-326CEF4B0463}"/>
                </a:ext>
              </a:extLst>
            </p:cNvPr>
            <p:cNvSpPr/>
            <p:nvPr/>
          </p:nvSpPr>
          <p:spPr>
            <a:xfrm>
              <a:off x="49812" y="2210884"/>
              <a:ext cx="4601187" cy="1987140"/>
            </a:xfrm>
            <a:custGeom>
              <a:avLst/>
              <a:gdLst/>
              <a:ahLst/>
              <a:cxnLst/>
              <a:rect l="l" t="t" r="r" b="b"/>
              <a:pathLst>
                <a:path w="4601187" h="1987140">
                  <a:moveTo>
                    <a:pt x="0" y="0"/>
                  </a:moveTo>
                  <a:lnTo>
                    <a:pt x="4601187" y="0"/>
                  </a:lnTo>
                  <a:lnTo>
                    <a:pt x="4601187" y="1987140"/>
                  </a:lnTo>
                  <a:lnTo>
                    <a:pt x="0" y="1987140"/>
                  </a:lnTo>
                  <a:close/>
                </a:path>
              </a:pathLst>
            </a:custGeom>
            <a:solidFill>
              <a:srgbClr val="FFFFFF"/>
            </a:solidFill>
            <a:ln w="2857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874EA0A0-8717-DEC1-1AE5-B86D064A3CED}"/>
                </a:ext>
              </a:extLst>
            </p:cNvPr>
            <p:cNvSpPr txBox="1"/>
            <p:nvPr/>
          </p:nvSpPr>
          <p:spPr>
            <a:xfrm>
              <a:off x="0" y="-47625"/>
              <a:ext cx="4601187" cy="203476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FF2B5EF4-FFF2-40B4-BE49-F238E27FC236}">
                <a16:creationId xmlns:a16="http://schemas.microsoft.com/office/drawing/2014/main" id="{F12F8C0A-E1FB-81E4-0ECD-AFFD692C3D92}"/>
              </a:ext>
            </a:extLst>
          </p:cNvPr>
          <p:cNvSpPr/>
          <p:nvPr/>
        </p:nvSpPr>
        <p:spPr>
          <a:xfrm>
            <a:off x="1712909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9" name="Freeform 9">
            <a:extLst>
              <a:ext uri="{FF2B5EF4-FFF2-40B4-BE49-F238E27FC236}">
                <a16:creationId xmlns:a16="http://schemas.microsoft.com/office/drawing/2014/main" id="{378CFFBA-C3F9-9269-E5DD-5503C9F16505}"/>
              </a:ext>
            </a:extLst>
          </p:cNvPr>
          <p:cNvSpPr/>
          <p:nvPr/>
        </p:nvSpPr>
        <p:spPr>
          <a:xfrm>
            <a:off x="16467139"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0" name="Freeform 10">
            <a:extLst>
              <a:ext uri="{FF2B5EF4-FFF2-40B4-BE49-F238E27FC236}">
                <a16:creationId xmlns:a16="http://schemas.microsoft.com/office/drawing/2014/main" id="{D0C57597-98AD-52DB-EEF7-810DCF1D5829}"/>
              </a:ext>
            </a:extLst>
          </p:cNvPr>
          <p:cNvSpPr/>
          <p:nvPr/>
        </p:nvSpPr>
        <p:spPr>
          <a:xfrm>
            <a:off x="1580721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nvGrpSpPr>
          <p:cNvPr id="11" name="Group 11">
            <a:extLst>
              <a:ext uri="{FF2B5EF4-FFF2-40B4-BE49-F238E27FC236}">
                <a16:creationId xmlns:a16="http://schemas.microsoft.com/office/drawing/2014/main" id="{5EF23949-3908-28D8-5B45-CECCF5FF0317}"/>
              </a:ext>
            </a:extLst>
          </p:cNvPr>
          <p:cNvGrpSpPr/>
          <p:nvPr/>
        </p:nvGrpSpPr>
        <p:grpSpPr>
          <a:xfrm>
            <a:off x="408934" y="9193555"/>
            <a:ext cx="17470132" cy="652980"/>
            <a:chOff x="0" y="0"/>
            <a:chExt cx="4601187" cy="171978"/>
          </a:xfrm>
        </p:grpSpPr>
        <p:sp>
          <p:nvSpPr>
            <p:cNvPr id="12" name="Freeform 12">
              <a:extLst>
                <a:ext uri="{FF2B5EF4-FFF2-40B4-BE49-F238E27FC236}">
                  <a16:creationId xmlns:a16="http://schemas.microsoft.com/office/drawing/2014/main" id="{C2DBC1FB-D237-527E-1A72-A505AAD93B80}"/>
                </a:ext>
              </a:extLst>
            </p:cNvPr>
            <p:cNvSpPr/>
            <p:nvPr/>
          </p:nvSpPr>
          <p:spPr>
            <a:xfrm>
              <a:off x="0" y="0"/>
              <a:ext cx="4601187" cy="171978"/>
            </a:xfrm>
            <a:custGeom>
              <a:avLst/>
              <a:gdLst/>
              <a:ahLst/>
              <a:cxnLst/>
              <a:rect l="l" t="t" r="r" b="b"/>
              <a:pathLst>
                <a:path w="4601187" h="171978">
                  <a:moveTo>
                    <a:pt x="0" y="0"/>
                  </a:moveTo>
                  <a:lnTo>
                    <a:pt x="4601187" y="0"/>
                  </a:lnTo>
                  <a:lnTo>
                    <a:pt x="46011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F75EF28E-39BD-CBC0-9939-8A046F04F0ED}"/>
                </a:ext>
              </a:extLst>
            </p:cNvPr>
            <p:cNvSpPr txBox="1"/>
            <p:nvPr/>
          </p:nvSpPr>
          <p:spPr>
            <a:xfrm>
              <a:off x="0" y="-38100"/>
              <a:ext cx="46011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a:extLst>
              <a:ext uri="{FF2B5EF4-FFF2-40B4-BE49-F238E27FC236}">
                <a16:creationId xmlns:a16="http://schemas.microsoft.com/office/drawing/2014/main" id="{6C2FE6B2-EE47-EF8B-5ABF-2EE4002BAB97}"/>
              </a:ext>
            </a:extLst>
          </p:cNvPr>
          <p:cNvGrpSpPr/>
          <p:nvPr/>
        </p:nvGrpSpPr>
        <p:grpSpPr>
          <a:xfrm>
            <a:off x="408934" y="9193555"/>
            <a:ext cx="755149" cy="652980"/>
            <a:chOff x="0" y="0"/>
            <a:chExt cx="198887" cy="171978"/>
          </a:xfrm>
        </p:grpSpPr>
        <p:sp>
          <p:nvSpPr>
            <p:cNvPr id="15" name="Freeform 15">
              <a:extLst>
                <a:ext uri="{FF2B5EF4-FFF2-40B4-BE49-F238E27FC236}">
                  <a16:creationId xmlns:a16="http://schemas.microsoft.com/office/drawing/2014/main" id="{EF9F9A17-7F6C-E494-E316-F359CA58E153}"/>
                </a:ext>
              </a:extLst>
            </p:cNvPr>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6" name="TextBox 16">
              <a:extLst>
                <a:ext uri="{FF2B5EF4-FFF2-40B4-BE49-F238E27FC236}">
                  <a16:creationId xmlns:a16="http://schemas.microsoft.com/office/drawing/2014/main" id="{6B1637AD-6AA4-70F7-F226-C2D6E85AC23F}"/>
                </a:ext>
              </a:extLst>
            </p:cNvPr>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a:extLst>
              <a:ext uri="{FF2B5EF4-FFF2-40B4-BE49-F238E27FC236}">
                <a16:creationId xmlns:a16="http://schemas.microsoft.com/office/drawing/2014/main" id="{44A09029-530D-CCDF-7951-0A85CA0FC073}"/>
              </a:ext>
            </a:extLst>
          </p:cNvPr>
          <p:cNvGrpSpPr/>
          <p:nvPr/>
        </p:nvGrpSpPr>
        <p:grpSpPr>
          <a:xfrm>
            <a:off x="17123917" y="9193555"/>
            <a:ext cx="755149" cy="652980"/>
            <a:chOff x="0" y="0"/>
            <a:chExt cx="198887" cy="171978"/>
          </a:xfrm>
        </p:grpSpPr>
        <p:sp>
          <p:nvSpPr>
            <p:cNvPr id="18" name="Freeform 18">
              <a:extLst>
                <a:ext uri="{FF2B5EF4-FFF2-40B4-BE49-F238E27FC236}">
                  <a16:creationId xmlns:a16="http://schemas.microsoft.com/office/drawing/2014/main" id="{5E7B2E83-5139-3F76-6869-F4ACB2216E25}"/>
                </a:ext>
              </a:extLst>
            </p:cNvPr>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9" name="TextBox 19">
              <a:extLst>
                <a:ext uri="{FF2B5EF4-FFF2-40B4-BE49-F238E27FC236}">
                  <a16:creationId xmlns:a16="http://schemas.microsoft.com/office/drawing/2014/main" id="{62316BC6-2AF2-D199-794D-3BDAE2F0326B}"/>
                </a:ext>
              </a:extLst>
            </p:cNvPr>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a:extLst>
              <a:ext uri="{FF2B5EF4-FFF2-40B4-BE49-F238E27FC236}">
                <a16:creationId xmlns:a16="http://schemas.microsoft.com/office/drawing/2014/main" id="{98B050E8-1FA8-B6D1-454E-9150C94CC81F}"/>
              </a:ext>
            </a:extLst>
          </p:cNvPr>
          <p:cNvSpPr/>
          <p:nvPr/>
        </p:nvSpPr>
        <p:spPr>
          <a:xfrm>
            <a:off x="17382855" y="9306337"/>
            <a:ext cx="320173" cy="427416"/>
          </a:xfrm>
          <a:custGeom>
            <a:avLst/>
            <a:gdLst/>
            <a:ahLst/>
            <a:cxnLst/>
            <a:rect l="l" t="t" r="r" b="b"/>
            <a:pathLst>
              <a:path w="320173" h="427416">
                <a:moveTo>
                  <a:pt x="0" y="0"/>
                </a:moveTo>
                <a:lnTo>
                  <a:pt x="320173" y="0"/>
                </a:lnTo>
                <a:lnTo>
                  <a:pt x="320173" y="427416"/>
                </a:lnTo>
                <a:lnTo>
                  <a:pt x="0" y="427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1" name="Freeform 21">
            <a:extLst>
              <a:ext uri="{FF2B5EF4-FFF2-40B4-BE49-F238E27FC236}">
                <a16:creationId xmlns:a16="http://schemas.microsoft.com/office/drawing/2014/main" id="{4CB0E687-4269-A574-CC61-86B46E55C731}"/>
              </a:ext>
            </a:extLst>
          </p:cNvPr>
          <p:cNvSpPr/>
          <p:nvPr/>
        </p:nvSpPr>
        <p:spPr>
          <a:xfrm flipH="1">
            <a:off x="584087" y="9306337"/>
            <a:ext cx="320173" cy="427416"/>
          </a:xfrm>
          <a:custGeom>
            <a:avLst/>
            <a:gdLst/>
            <a:ahLst/>
            <a:cxnLst/>
            <a:rect l="l" t="t" r="r" b="b"/>
            <a:pathLst>
              <a:path w="320173" h="427416">
                <a:moveTo>
                  <a:pt x="320174" y="0"/>
                </a:moveTo>
                <a:lnTo>
                  <a:pt x="0" y="0"/>
                </a:lnTo>
                <a:lnTo>
                  <a:pt x="0" y="427416"/>
                </a:lnTo>
                <a:lnTo>
                  <a:pt x="320174" y="427416"/>
                </a:lnTo>
                <a:lnTo>
                  <a:pt x="32017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grpSp>
        <p:nvGrpSpPr>
          <p:cNvPr id="22" name="Group 22">
            <a:extLst>
              <a:ext uri="{FF2B5EF4-FFF2-40B4-BE49-F238E27FC236}">
                <a16:creationId xmlns:a16="http://schemas.microsoft.com/office/drawing/2014/main" id="{F7B2A3FA-C5D7-4D1D-6165-2CC51972D534}"/>
              </a:ext>
            </a:extLst>
          </p:cNvPr>
          <p:cNvGrpSpPr/>
          <p:nvPr/>
        </p:nvGrpSpPr>
        <p:grpSpPr>
          <a:xfrm>
            <a:off x="7507224" y="9193555"/>
            <a:ext cx="1271608" cy="652980"/>
            <a:chOff x="0" y="0"/>
            <a:chExt cx="334909" cy="171978"/>
          </a:xfrm>
        </p:grpSpPr>
        <p:sp>
          <p:nvSpPr>
            <p:cNvPr id="23" name="Freeform 23">
              <a:extLst>
                <a:ext uri="{FF2B5EF4-FFF2-40B4-BE49-F238E27FC236}">
                  <a16:creationId xmlns:a16="http://schemas.microsoft.com/office/drawing/2014/main" id="{C9E3D526-332E-6622-3CFE-42B400B30B2B}"/>
                </a:ext>
              </a:extLst>
            </p:cNvPr>
            <p:cNvSpPr/>
            <p:nvPr/>
          </p:nvSpPr>
          <p:spPr>
            <a:xfrm>
              <a:off x="0" y="0"/>
              <a:ext cx="334909" cy="171978"/>
            </a:xfrm>
            <a:custGeom>
              <a:avLst/>
              <a:gdLst/>
              <a:ahLst/>
              <a:cxnLst/>
              <a:rect l="l" t="t" r="r" b="b"/>
              <a:pathLst>
                <a:path w="334909" h="171978">
                  <a:moveTo>
                    <a:pt x="0" y="0"/>
                  </a:moveTo>
                  <a:lnTo>
                    <a:pt x="334909" y="0"/>
                  </a:lnTo>
                  <a:lnTo>
                    <a:pt x="334909" y="171978"/>
                  </a:lnTo>
                  <a:lnTo>
                    <a:pt x="0" y="171978"/>
                  </a:lnTo>
                  <a:close/>
                </a:path>
              </a:pathLst>
            </a:custGeom>
            <a:solidFill>
              <a:srgbClr val="999999"/>
            </a:solidFill>
            <a:ln w="28575" cap="sq">
              <a:solidFill>
                <a:srgbClr val="000000"/>
              </a:solidFill>
              <a:prstDash val="solid"/>
              <a:miter/>
            </a:ln>
          </p:spPr>
          <p:txBody>
            <a:bodyPr/>
            <a:lstStyle/>
            <a:p>
              <a:endParaRPr lang="de-DE"/>
            </a:p>
          </p:txBody>
        </p:sp>
        <p:sp>
          <p:nvSpPr>
            <p:cNvPr id="24" name="TextBox 24">
              <a:extLst>
                <a:ext uri="{FF2B5EF4-FFF2-40B4-BE49-F238E27FC236}">
                  <a16:creationId xmlns:a16="http://schemas.microsoft.com/office/drawing/2014/main" id="{99D921FF-E400-E9DA-23F2-4BA9746E36BA}"/>
                </a:ext>
              </a:extLst>
            </p:cNvPr>
            <p:cNvSpPr txBox="1"/>
            <p:nvPr/>
          </p:nvSpPr>
          <p:spPr>
            <a:xfrm>
              <a:off x="0" y="-38100"/>
              <a:ext cx="334909" cy="210078"/>
            </a:xfrm>
            <a:prstGeom prst="rect">
              <a:avLst/>
            </a:prstGeom>
          </p:spPr>
          <p:txBody>
            <a:bodyPr lIns="50800" tIns="50800" rIns="50800" bIns="50800" rtlCol="0" anchor="ctr"/>
            <a:lstStyle/>
            <a:p>
              <a:pPr algn="ctr">
                <a:lnSpc>
                  <a:spcPts val="2659"/>
                </a:lnSpc>
                <a:spcBef>
                  <a:spcPct val="0"/>
                </a:spcBef>
              </a:pPr>
              <a:endParaRPr/>
            </a:p>
          </p:txBody>
        </p:sp>
      </p:grpSp>
      <p:sp>
        <p:nvSpPr>
          <p:cNvPr id="27" name="Freeform 27">
            <a:extLst>
              <a:ext uri="{FF2B5EF4-FFF2-40B4-BE49-F238E27FC236}">
                <a16:creationId xmlns:a16="http://schemas.microsoft.com/office/drawing/2014/main" id="{FD6EEEF5-F050-FA10-9A7A-21EE6DD188D4}"/>
              </a:ext>
            </a:extLst>
          </p:cNvPr>
          <p:cNvSpPr/>
          <p:nvPr/>
        </p:nvSpPr>
        <p:spPr>
          <a:xfrm>
            <a:off x="1195942" y="2974581"/>
            <a:ext cx="2057559" cy="939157"/>
          </a:xfrm>
          <a:custGeom>
            <a:avLst/>
            <a:gdLst/>
            <a:ahLst/>
            <a:cxnLst/>
            <a:rect l="l" t="t" r="r" b="b"/>
            <a:pathLst>
              <a:path w="2057559" h="939157">
                <a:moveTo>
                  <a:pt x="0" y="0"/>
                </a:moveTo>
                <a:lnTo>
                  <a:pt x="2057559" y="0"/>
                </a:lnTo>
                <a:lnTo>
                  <a:pt x="2057559" y="939157"/>
                </a:lnTo>
                <a:lnTo>
                  <a:pt x="0" y="939157"/>
                </a:lnTo>
                <a:lnTo>
                  <a:pt x="0" y="0"/>
                </a:lnTo>
                <a:close/>
              </a:path>
            </a:pathLst>
          </a:custGeom>
          <a:blipFill>
            <a:blip r:embed="rId10">
              <a:extLst>
                <a:ext uri="{96DAC541-7B7A-43D3-8B79-37D633B846F1}">
                  <asvg:svgBlip xmlns:asvg="http://schemas.microsoft.com/office/drawing/2016/SVG/main" r:embed="rId11"/>
                </a:ext>
              </a:extLst>
            </a:blip>
            <a:stretch>
              <a:fillRect l="-7577" t="-106959" r="-7368"/>
            </a:stretch>
          </a:blipFill>
        </p:spPr>
        <p:txBody>
          <a:bodyPr/>
          <a:lstStyle/>
          <a:p>
            <a:endParaRPr lang="de-DE"/>
          </a:p>
        </p:txBody>
      </p:sp>
      <p:sp>
        <p:nvSpPr>
          <p:cNvPr id="28" name="Freeform 28">
            <a:extLst>
              <a:ext uri="{FF2B5EF4-FFF2-40B4-BE49-F238E27FC236}">
                <a16:creationId xmlns:a16="http://schemas.microsoft.com/office/drawing/2014/main" id="{99E17703-656A-5995-B26E-69AD517029CF}"/>
              </a:ext>
            </a:extLst>
          </p:cNvPr>
          <p:cNvSpPr/>
          <p:nvPr/>
        </p:nvSpPr>
        <p:spPr>
          <a:xfrm>
            <a:off x="4920376" y="2682182"/>
            <a:ext cx="1572970" cy="1572970"/>
          </a:xfrm>
          <a:custGeom>
            <a:avLst/>
            <a:gdLst/>
            <a:ahLst/>
            <a:cxnLst/>
            <a:rect l="l" t="t" r="r" b="b"/>
            <a:pathLst>
              <a:path w="1572970" h="1572970">
                <a:moveTo>
                  <a:pt x="0" y="0"/>
                </a:moveTo>
                <a:lnTo>
                  <a:pt x="1572969" y="0"/>
                </a:lnTo>
                <a:lnTo>
                  <a:pt x="1572969" y="1572970"/>
                </a:lnTo>
                <a:lnTo>
                  <a:pt x="0" y="15729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29" name="Freeform 29">
            <a:extLst>
              <a:ext uri="{FF2B5EF4-FFF2-40B4-BE49-F238E27FC236}">
                <a16:creationId xmlns:a16="http://schemas.microsoft.com/office/drawing/2014/main" id="{FE0A688E-CC3D-4930-0F98-E3A598C2CE05}"/>
              </a:ext>
            </a:extLst>
          </p:cNvPr>
          <p:cNvSpPr/>
          <p:nvPr/>
        </p:nvSpPr>
        <p:spPr>
          <a:xfrm>
            <a:off x="8163474" y="2319682"/>
            <a:ext cx="1961052" cy="2004793"/>
          </a:xfrm>
          <a:custGeom>
            <a:avLst/>
            <a:gdLst/>
            <a:ahLst/>
            <a:cxnLst/>
            <a:rect l="l" t="t" r="r" b="b"/>
            <a:pathLst>
              <a:path w="1961052" h="2004793">
                <a:moveTo>
                  <a:pt x="0" y="0"/>
                </a:moveTo>
                <a:lnTo>
                  <a:pt x="1961052" y="0"/>
                </a:lnTo>
                <a:lnTo>
                  <a:pt x="1961052" y="2004793"/>
                </a:lnTo>
                <a:lnTo>
                  <a:pt x="0" y="20047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30" name="Freeform 30">
            <a:extLst>
              <a:ext uri="{FF2B5EF4-FFF2-40B4-BE49-F238E27FC236}">
                <a16:creationId xmlns:a16="http://schemas.microsoft.com/office/drawing/2014/main" id="{742CE4EE-94DC-11A4-0512-65E8EDE1C10A}"/>
              </a:ext>
            </a:extLst>
          </p:cNvPr>
          <p:cNvSpPr/>
          <p:nvPr/>
        </p:nvSpPr>
        <p:spPr>
          <a:xfrm>
            <a:off x="15212427" y="2552700"/>
            <a:ext cx="1841980" cy="1831933"/>
          </a:xfrm>
          <a:custGeom>
            <a:avLst/>
            <a:gdLst/>
            <a:ahLst/>
            <a:cxnLst/>
            <a:rect l="l" t="t" r="r" b="b"/>
            <a:pathLst>
              <a:path w="1841980" h="1831933">
                <a:moveTo>
                  <a:pt x="0" y="0"/>
                </a:moveTo>
                <a:lnTo>
                  <a:pt x="1841980" y="0"/>
                </a:lnTo>
                <a:lnTo>
                  <a:pt x="1841980" y="1831933"/>
                </a:lnTo>
                <a:lnTo>
                  <a:pt x="0" y="183193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31" name="Freeform 31">
            <a:extLst>
              <a:ext uri="{FF2B5EF4-FFF2-40B4-BE49-F238E27FC236}">
                <a16:creationId xmlns:a16="http://schemas.microsoft.com/office/drawing/2014/main" id="{7EB9D879-36AF-4105-C50B-A472603C8E7A}"/>
              </a:ext>
            </a:extLst>
          </p:cNvPr>
          <p:cNvSpPr/>
          <p:nvPr/>
        </p:nvSpPr>
        <p:spPr>
          <a:xfrm>
            <a:off x="11791401" y="2682182"/>
            <a:ext cx="1754151" cy="1763772"/>
          </a:xfrm>
          <a:custGeom>
            <a:avLst/>
            <a:gdLst/>
            <a:ahLst/>
            <a:cxnLst/>
            <a:rect l="l" t="t" r="r" b="b"/>
            <a:pathLst>
              <a:path w="1754151" h="1763772">
                <a:moveTo>
                  <a:pt x="0" y="0"/>
                </a:moveTo>
                <a:lnTo>
                  <a:pt x="1754151" y="0"/>
                </a:lnTo>
                <a:lnTo>
                  <a:pt x="1754151" y="1763772"/>
                </a:lnTo>
                <a:lnTo>
                  <a:pt x="0" y="17637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sp>
        <p:nvSpPr>
          <p:cNvPr id="32" name="Freeform 32">
            <a:extLst>
              <a:ext uri="{FF2B5EF4-FFF2-40B4-BE49-F238E27FC236}">
                <a16:creationId xmlns:a16="http://schemas.microsoft.com/office/drawing/2014/main" id="{02ABD7D0-B651-1A4C-9A5B-3D780DE0F1B4}"/>
              </a:ext>
            </a:extLst>
          </p:cNvPr>
          <p:cNvSpPr/>
          <p:nvPr/>
        </p:nvSpPr>
        <p:spPr>
          <a:xfrm rot="-5400000">
            <a:off x="3609948" y="319280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34" name="TextBox 34">
            <a:extLst>
              <a:ext uri="{FF2B5EF4-FFF2-40B4-BE49-F238E27FC236}">
                <a16:creationId xmlns:a16="http://schemas.microsoft.com/office/drawing/2014/main" id="{FC509BF8-288E-D497-8394-9DB30DACFEAA}"/>
              </a:ext>
            </a:extLst>
          </p:cNvPr>
          <p:cNvSpPr txBox="1"/>
          <p:nvPr/>
        </p:nvSpPr>
        <p:spPr>
          <a:xfrm>
            <a:off x="584087" y="644177"/>
            <a:ext cx="14628340" cy="1382366"/>
          </a:xfrm>
          <a:prstGeom prst="rect">
            <a:avLst/>
          </a:prstGeom>
        </p:spPr>
        <p:txBody>
          <a:bodyPr wrap="square" lIns="0" tIns="0" rIns="0" bIns="0" rtlCol="0" anchor="t">
            <a:spAutoFit/>
          </a:bodyPr>
          <a:lstStyle/>
          <a:p>
            <a:pPr>
              <a:lnSpc>
                <a:spcPct val="150000"/>
              </a:lnSpc>
            </a:pPr>
            <a:r>
              <a:rPr lang="en-US" sz="3200" b="1" spc="-118" dirty="0">
                <a:solidFill>
                  <a:schemeClr val="bg1"/>
                </a:solidFill>
                <a:latin typeface="Anonymous Pro Bold"/>
                <a:ea typeface="Anonymous Pro Bold"/>
                <a:cs typeface="Anonymous Pro Bold"/>
                <a:sym typeface="Anonymous Pro Bold"/>
              </a:rPr>
              <a:t>DIE FUNKTIONEN SIND HIER NOCH EINMAL FESTGEHALTEN. MAN UNTERSCHEIDET SENSORIK, DATENVERARBEITUNG, DATENÜBERTRAGUNG UND AKTORIK.</a:t>
            </a:r>
          </a:p>
        </p:txBody>
      </p:sp>
      <p:sp>
        <p:nvSpPr>
          <p:cNvPr id="38" name="TextBox 38">
            <a:extLst>
              <a:ext uri="{FF2B5EF4-FFF2-40B4-BE49-F238E27FC236}">
                <a16:creationId xmlns:a16="http://schemas.microsoft.com/office/drawing/2014/main" id="{E2F18823-CC1D-6E15-A21C-48C6A504C42A}"/>
              </a:ext>
            </a:extLst>
          </p:cNvPr>
          <p:cNvSpPr txBox="1"/>
          <p:nvPr/>
        </p:nvSpPr>
        <p:spPr>
          <a:xfrm>
            <a:off x="1188013" y="4853595"/>
            <a:ext cx="2125299" cy="365442"/>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SENSOR</a:t>
            </a:r>
          </a:p>
        </p:txBody>
      </p:sp>
      <p:sp>
        <p:nvSpPr>
          <p:cNvPr id="39" name="TextBox 39">
            <a:extLst>
              <a:ext uri="{FF2B5EF4-FFF2-40B4-BE49-F238E27FC236}">
                <a16:creationId xmlns:a16="http://schemas.microsoft.com/office/drawing/2014/main" id="{F0B68529-ED83-40C4-5679-F9EC7D39BCBB}"/>
              </a:ext>
            </a:extLst>
          </p:cNvPr>
          <p:cNvSpPr txBox="1"/>
          <p:nvPr/>
        </p:nvSpPr>
        <p:spPr>
          <a:xfrm>
            <a:off x="3941794" y="4650364"/>
            <a:ext cx="3509256" cy="1003160"/>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LOKALES GERÄT / MIKROCONTROLLER / AKTOR</a:t>
            </a:r>
          </a:p>
        </p:txBody>
      </p:sp>
      <p:sp>
        <p:nvSpPr>
          <p:cNvPr id="40" name="TextBox 40">
            <a:extLst>
              <a:ext uri="{FF2B5EF4-FFF2-40B4-BE49-F238E27FC236}">
                <a16:creationId xmlns:a16="http://schemas.microsoft.com/office/drawing/2014/main" id="{9C9567AD-B10A-AD30-2B02-62A163D9079C}"/>
              </a:ext>
            </a:extLst>
          </p:cNvPr>
          <p:cNvSpPr txBox="1"/>
          <p:nvPr/>
        </p:nvSpPr>
        <p:spPr>
          <a:xfrm>
            <a:off x="7389372" y="4836102"/>
            <a:ext cx="3509256" cy="336311"/>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NETZWERK</a:t>
            </a:r>
          </a:p>
        </p:txBody>
      </p:sp>
      <p:sp>
        <p:nvSpPr>
          <p:cNvPr id="41" name="TextBox 41">
            <a:extLst>
              <a:ext uri="{FF2B5EF4-FFF2-40B4-BE49-F238E27FC236}">
                <a16:creationId xmlns:a16="http://schemas.microsoft.com/office/drawing/2014/main" id="{E175D845-AE92-7637-745D-3146CFBD6F26}"/>
              </a:ext>
            </a:extLst>
          </p:cNvPr>
          <p:cNvSpPr txBox="1"/>
          <p:nvPr/>
        </p:nvSpPr>
        <p:spPr>
          <a:xfrm>
            <a:off x="10981112" y="4836102"/>
            <a:ext cx="3509256" cy="336311"/>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Server/ CLOUD</a:t>
            </a:r>
          </a:p>
        </p:txBody>
      </p:sp>
      <p:sp>
        <p:nvSpPr>
          <p:cNvPr id="42" name="TextBox 42">
            <a:extLst>
              <a:ext uri="{FF2B5EF4-FFF2-40B4-BE49-F238E27FC236}">
                <a16:creationId xmlns:a16="http://schemas.microsoft.com/office/drawing/2014/main" id="{1B248036-6917-C887-8F30-FA5C7DD9CE09}"/>
              </a:ext>
            </a:extLst>
          </p:cNvPr>
          <p:cNvSpPr txBox="1"/>
          <p:nvPr/>
        </p:nvSpPr>
        <p:spPr>
          <a:xfrm>
            <a:off x="14388704" y="4853759"/>
            <a:ext cx="3509256" cy="689292"/>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APP/ NUTZEROBERFLÄCHE</a:t>
            </a:r>
          </a:p>
        </p:txBody>
      </p:sp>
      <p:sp>
        <p:nvSpPr>
          <p:cNvPr id="43" name="Freeform 43">
            <a:extLst>
              <a:ext uri="{FF2B5EF4-FFF2-40B4-BE49-F238E27FC236}">
                <a16:creationId xmlns:a16="http://schemas.microsoft.com/office/drawing/2014/main" id="{E40A00B4-D74A-DC5E-E979-209CA16B4537}"/>
              </a:ext>
            </a:extLst>
          </p:cNvPr>
          <p:cNvSpPr/>
          <p:nvPr/>
        </p:nvSpPr>
        <p:spPr>
          <a:xfrm rot="-5400000">
            <a:off x="7126750" y="319280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44" name="Freeform 44">
            <a:extLst>
              <a:ext uri="{FF2B5EF4-FFF2-40B4-BE49-F238E27FC236}">
                <a16:creationId xmlns:a16="http://schemas.microsoft.com/office/drawing/2014/main" id="{5DF95AE7-5C27-C814-F17F-67B8372D27E1}"/>
              </a:ext>
            </a:extLst>
          </p:cNvPr>
          <p:cNvSpPr/>
          <p:nvPr/>
        </p:nvSpPr>
        <p:spPr>
          <a:xfrm rot="-5400000">
            <a:off x="10761571" y="319280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45" name="Freeform 45">
            <a:extLst>
              <a:ext uri="{FF2B5EF4-FFF2-40B4-BE49-F238E27FC236}">
                <a16:creationId xmlns:a16="http://schemas.microsoft.com/office/drawing/2014/main" id="{FF313E47-40A7-7A23-FCFE-88FE7039C536}"/>
              </a:ext>
            </a:extLst>
          </p:cNvPr>
          <p:cNvSpPr/>
          <p:nvPr/>
        </p:nvSpPr>
        <p:spPr>
          <a:xfrm rot="5400000">
            <a:off x="13868161" y="3237484"/>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49" name="Freeform 28">
            <a:extLst>
              <a:ext uri="{FF2B5EF4-FFF2-40B4-BE49-F238E27FC236}">
                <a16:creationId xmlns:a16="http://schemas.microsoft.com/office/drawing/2014/main" id="{168D6643-0183-D09E-0872-09E67CAF2DD5}"/>
              </a:ext>
            </a:extLst>
          </p:cNvPr>
          <p:cNvSpPr/>
          <p:nvPr/>
        </p:nvSpPr>
        <p:spPr>
          <a:xfrm>
            <a:off x="8559865" y="6313730"/>
            <a:ext cx="1572970" cy="1572970"/>
          </a:xfrm>
          <a:custGeom>
            <a:avLst/>
            <a:gdLst/>
            <a:ahLst/>
            <a:cxnLst/>
            <a:rect l="l" t="t" r="r" b="b"/>
            <a:pathLst>
              <a:path w="1572970" h="1572970">
                <a:moveTo>
                  <a:pt x="0" y="0"/>
                </a:moveTo>
                <a:lnTo>
                  <a:pt x="1572969" y="0"/>
                </a:lnTo>
                <a:lnTo>
                  <a:pt x="1572969" y="1572970"/>
                </a:lnTo>
                <a:lnTo>
                  <a:pt x="0" y="15729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50" name="Freeform 29">
            <a:extLst>
              <a:ext uri="{FF2B5EF4-FFF2-40B4-BE49-F238E27FC236}">
                <a16:creationId xmlns:a16="http://schemas.microsoft.com/office/drawing/2014/main" id="{8EB22BAF-8DCF-F093-4CF2-55EDC65BEFC0}"/>
              </a:ext>
            </a:extLst>
          </p:cNvPr>
          <p:cNvSpPr/>
          <p:nvPr/>
        </p:nvSpPr>
        <p:spPr>
          <a:xfrm>
            <a:off x="11802963" y="5958107"/>
            <a:ext cx="1961052" cy="2004793"/>
          </a:xfrm>
          <a:custGeom>
            <a:avLst/>
            <a:gdLst/>
            <a:ahLst/>
            <a:cxnLst/>
            <a:rect l="l" t="t" r="r" b="b"/>
            <a:pathLst>
              <a:path w="1961052" h="2004793">
                <a:moveTo>
                  <a:pt x="0" y="0"/>
                </a:moveTo>
                <a:lnTo>
                  <a:pt x="1961052" y="0"/>
                </a:lnTo>
                <a:lnTo>
                  <a:pt x="1961052" y="2004793"/>
                </a:lnTo>
                <a:lnTo>
                  <a:pt x="0" y="20047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51" name="TextBox 39">
            <a:extLst>
              <a:ext uri="{FF2B5EF4-FFF2-40B4-BE49-F238E27FC236}">
                <a16:creationId xmlns:a16="http://schemas.microsoft.com/office/drawing/2014/main" id="{2831EFB2-9102-2E58-453D-7EB163EA24FE}"/>
              </a:ext>
            </a:extLst>
          </p:cNvPr>
          <p:cNvSpPr txBox="1"/>
          <p:nvPr/>
        </p:nvSpPr>
        <p:spPr>
          <a:xfrm>
            <a:off x="7581283" y="8126797"/>
            <a:ext cx="3509256" cy="1003160"/>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LOKALES GERÄT / MIKROCONTROLLER /</a:t>
            </a:r>
            <a:br>
              <a:rPr lang="en-US" sz="3078" b="1" spc="-104" dirty="0">
                <a:solidFill>
                  <a:srgbClr val="000000"/>
                </a:solidFill>
                <a:latin typeface="Anonymous Pro Bold"/>
                <a:ea typeface="Anonymous Pro Bold"/>
                <a:cs typeface="Anonymous Pro Bold"/>
                <a:sym typeface="Anonymous Pro Bold"/>
              </a:rPr>
            </a:br>
            <a:r>
              <a:rPr lang="en-US" sz="3078" b="1" spc="-104" dirty="0">
                <a:solidFill>
                  <a:srgbClr val="000000"/>
                </a:solidFill>
                <a:latin typeface="Anonymous Pro Bold"/>
                <a:ea typeface="Anonymous Pro Bold"/>
                <a:cs typeface="Anonymous Pro Bold"/>
                <a:sym typeface="Anonymous Pro Bold"/>
              </a:rPr>
              <a:t>AKTOR</a:t>
            </a:r>
          </a:p>
        </p:txBody>
      </p:sp>
      <p:sp>
        <p:nvSpPr>
          <p:cNvPr id="52" name="TextBox 40">
            <a:extLst>
              <a:ext uri="{FF2B5EF4-FFF2-40B4-BE49-F238E27FC236}">
                <a16:creationId xmlns:a16="http://schemas.microsoft.com/office/drawing/2014/main" id="{931809B3-FAAF-7A5E-1D6A-BC759534ED8D}"/>
              </a:ext>
            </a:extLst>
          </p:cNvPr>
          <p:cNvSpPr txBox="1"/>
          <p:nvPr/>
        </p:nvSpPr>
        <p:spPr>
          <a:xfrm>
            <a:off x="11028861" y="8464789"/>
            <a:ext cx="3509256" cy="336311"/>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NETZWERK</a:t>
            </a:r>
          </a:p>
        </p:txBody>
      </p:sp>
      <p:sp>
        <p:nvSpPr>
          <p:cNvPr id="53" name="Freeform 44">
            <a:extLst>
              <a:ext uri="{FF2B5EF4-FFF2-40B4-BE49-F238E27FC236}">
                <a16:creationId xmlns:a16="http://schemas.microsoft.com/office/drawing/2014/main" id="{4FBF67F8-BD4F-7427-32CD-D9AF8BC6667E}"/>
              </a:ext>
            </a:extLst>
          </p:cNvPr>
          <p:cNvSpPr/>
          <p:nvPr/>
        </p:nvSpPr>
        <p:spPr>
          <a:xfrm rot="5400000">
            <a:off x="10705276" y="6713704"/>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54" name="Freeform 44">
            <a:extLst>
              <a:ext uri="{FF2B5EF4-FFF2-40B4-BE49-F238E27FC236}">
                <a16:creationId xmlns:a16="http://schemas.microsoft.com/office/drawing/2014/main" id="{A13E8459-5D7B-9D30-E4FA-AA75984C03C5}"/>
              </a:ext>
            </a:extLst>
          </p:cNvPr>
          <p:cNvSpPr/>
          <p:nvPr/>
        </p:nvSpPr>
        <p:spPr>
          <a:xfrm>
            <a:off x="12520867" y="520771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55" name="Freeform 45">
            <a:extLst>
              <a:ext uri="{FF2B5EF4-FFF2-40B4-BE49-F238E27FC236}">
                <a16:creationId xmlns:a16="http://schemas.microsoft.com/office/drawing/2014/main" id="{080D2FC5-4A9D-CCCC-369D-B1C08E300B93}"/>
              </a:ext>
            </a:extLst>
          </p:cNvPr>
          <p:cNvSpPr/>
          <p:nvPr/>
        </p:nvSpPr>
        <p:spPr>
          <a:xfrm rot="16200000">
            <a:off x="14410195" y="3237483"/>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25" name="Abgerundetes Rechteck 24">
            <a:extLst>
              <a:ext uri="{FF2B5EF4-FFF2-40B4-BE49-F238E27FC236}">
                <a16:creationId xmlns:a16="http://schemas.microsoft.com/office/drawing/2014/main" id="{A0EDCD59-2F7E-F1F4-B03D-8608B2D9EC2F}"/>
              </a:ext>
            </a:extLst>
          </p:cNvPr>
          <p:cNvSpPr/>
          <p:nvPr/>
        </p:nvSpPr>
        <p:spPr>
          <a:xfrm>
            <a:off x="1140282" y="2741772"/>
            <a:ext cx="2168877" cy="2589625"/>
          </a:xfrm>
          <a:prstGeom prst="roundRect">
            <a:avLst/>
          </a:prstGeom>
          <a:solidFill>
            <a:srgbClr val="92D050">
              <a:alpha val="333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Freihandform 46">
            <a:extLst>
              <a:ext uri="{FF2B5EF4-FFF2-40B4-BE49-F238E27FC236}">
                <a16:creationId xmlns:a16="http://schemas.microsoft.com/office/drawing/2014/main" id="{33DE2518-1805-0786-802B-7BAC280707D2}"/>
              </a:ext>
            </a:extLst>
          </p:cNvPr>
          <p:cNvSpPr/>
          <p:nvPr/>
        </p:nvSpPr>
        <p:spPr>
          <a:xfrm rot="16200000">
            <a:off x="4084199" y="2348348"/>
            <a:ext cx="3172154" cy="3438198"/>
          </a:xfrm>
          <a:custGeom>
            <a:avLst/>
            <a:gdLst>
              <a:gd name="connsiteX0" fmla="*/ 3214873 w 3214873"/>
              <a:gd name="connsiteY0" fmla="*/ 1027795 h 3438198"/>
              <a:gd name="connsiteX1" fmla="*/ 3214873 w 3214873"/>
              <a:gd name="connsiteY1" fmla="*/ 2473698 h 3438198"/>
              <a:gd name="connsiteX2" fmla="*/ 2853386 w 3214873"/>
              <a:gd name="connsiteY2" fmla="*/ 2835185 h 3438198"/>
              <a:gd name="connsiteX3" fmla="*/ 1572970 w 3214873"/>
              <a:gd name="connsiteY3" fmla="*/ 2835185 h 3438198"/>
              <a:gd name="connsiteX4" fmla="*/ 1572970 w 3214873"/>
              <a:gd name="connsiteY4" fmla="*/ 3176031 h 3438198"/>
              <a:gd name="connsiteX5" fmla="*/ 1310803 w 3214873"/>
              <a:gd name="connsiteY5" fmla="*/ 3438198 h 3438198"/>
              <a:gd name="connsiteX6" fmla="*/ 262167 w 3214873"/>
              <a:gd name="connsiteY6" fmla="*/ 3438198 h 3438198"/>
              <a:gd name="connsiteX7" fmla="*/ 0 w 3214873"/>
              <a:gd name="connsiteY7" fmla="*/ 3176031 h 3438198"/>
              <a:gd name="connsiteX8" fmla="*/ 0 w 3214873"/>
              <a:gd name="connsiteY8" fmla="*/ 262167 h 3438198"/>
              <a:gd name="connsiteX9" fmla="*/ 262167 w 3214873"/>
              <a:gd name="connsiteY9" fmla="*/ 0 h 3438198"/>
              <a:gd name="connsiteX10" fmla="*/ 1310803 w 3214873"/>
              <a:gd name="connsiteY10" fmla="*/ 0 h 3438198"/>
              <a:gd name="connsiteX11" fmla="*/ 1572970 w 3214873"/>
              <a:gd name="connsiteY11" fmla="*/ 262167 h 3438198"/>
              <a:gd name="connsiteX12" fmla="*/ 1572970 w 3214873"/>
              <a:gd name="connsiteY12" fmla="*/ 666308 h 3438198"/>
              <a:gd name="connsiteX13" fmla="*/ 2853386 w 3214873"/>
              <a:gd name="connsiteY13" fmla="*/ 666308 h 3438198"/>
              <a:gd name="connsiteX14" fmla="*/ 3214873 w 3214873"/>
              <a:gd name="connsiteY14" fmla="*/ 1027795 h 343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4873" h="3438198">
                <a:moveTo>
                  <a:pt x="3214873" y="1027795"/>
                </a:moveTo>
                <a:lnTo>
                  <a:pt x="3214873" y="2473698"/>
                </a:lnTo>
                <a:cubicBezTo>
                  <a:pt x="3214873" y="2673342"/>
                  <a:pt x="3053030" y="2835185"/>
                  <a:pt x="2853386" y="2835185"/>
                </a:cubicBezTo>
                <a:lnTo>
                  <a:pt x="1572970" y="2835185"/>
                </a:lnTo>
                <a:lnTo>
                  <a:pt x="1572970" y="3176031"/>
                </a:lnTo>
                <a:cubicBezTo>
                  <a:pt x="1572970" y="3320822"/>
                  <a:pt x="1455594" y="3438198"/>
                  <a:pt x="1310803" y="3438198"/>
                </a:cubicBezTo>
                <a:lnTo>
                  <a:pt x="262167" y="3438198"/>
                </a:lnTo>
                <a:cubicBezTo>
                  <a:pt x="117376" y="3438198"/>
                  <a:pt x="0" y="3320822"/>
                  <a:pt x="0" y="3176031"/>
                </a:cubicBezTo>
                <a:lnTo>
                  <a:pt x="0" y="262167"/>
                </a:lnTo>
                <a:cubicBezTo>
                  <a:pt x="0" y="117376"/>
                  <a:pt x="117376" y="0"/>
                  <a:pt x="262167" y="0"/>
                </a:cubicBezTo>
                <a:lnTo>
                  <a:pt x="1310803" y="0"/>
                </a:lnTo>
                <a:cubicBezTo>
                  <a:pt x="1455594" y="0"/>
                  <a:pt x="1572970" y="117376"/>
                  <a:pt x="1572970" y="262167"/>
                </a:cubicBezTo>
                <a:lnTo>
                  <a:pt x="1572970" y="666308"/>
                </a:lnTo>
                <a:lnTo>
                  <a:pt x="2853386" y="666308"/>
                </a:lnTo>
                <a:cubicBezTo>
                  <a:pt x="3053030" y="666308"/>
                  <a:pt x="3214873" y="828151"/>
                  <a:pt x="3214873" y="1027795"/>
                </a:cubicBezTo>
                <a:close/>
              </a:path>
            </a:pathLst>
          </a:custGeom>
          <a:solidFill>
            <a:srgbClr val="0070C0">
              <a:alpha val="333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58" name="Freihandform 57">
            <a:extLst>
              <a:ext uri="{FF2B5EF4-FFF2-40B4-BE49-F238E27FC236}">
                <a16:creationId xmlns:a16="http://schemas.microsoft.com/office/drawing/2014/main" id="{FC43C7C2-24C1-CE11-E83F-9185C7F9D91C}"/>
              </a:ext>
            </a:extLst>
          </p:cNvPr>
          <p:cNvSpPr/>
          <p:nvPr/>
        </p:nvSpPr>
        <p:spPr>
          <a:xfrm>
            <a:off x="11260075" y="2494188"/>
            <a:ext cx="2836924" cy="2724848"/>
          </a:xfrm>
          <a:custGeom>
            <a:avLst/>
            <a:gdLst>
              <a:gd name="connsiteX0" fmla="*/ 685111 w 2836924"/>
              <a:gd name="connsiteY0" fmla="*/ 0 h 2724848"/>
              <a:gd name="connsiteX1" fmla="*/ 2131014 w 2836924"/>
              <a:gd name="connsiteY1" fmla="*/ 0 h 2724848"/>
              <a:gd name="connsiteX2" fmla="*/ 2492501 w 2836924"/>
              <a:gd name="connsiteY2" fmla="*/ 361487 h 2724848"/>
              <a:gd name="connsiteX3" fmla="*/ 2492501 w 2836924"/>
              <a:gd name="connsiteY3" fmla="*/ 1618518 h 2724848"/>
              <a:gd name="connsiteX4" fmla="*/ 2652532 w 2836924"/>
              <a:gd name="connsiteY4" fmla="*/ 1618518 h 2724848"/>
              <a:gd name="connsiteX5" fmla="*/ 2836924 w 2836924"/>
              <a:gd name="connsiteY5" fmla="*/ 1802910 h 2724848"/>
              <a:gd name="connsiteX6" fmla="*/ 2836924 w 2836924"/>
              <a:gd name="connsiteY6" fmla="*/ 2540456 h 2724848"/>
              <a:gd name="connsiteX7" fmla="*/ 2652532 w 2836924"/>
              <a:gd name="connsiteY7" fmla="*/ 2724848 h 2724848"/>
              <a:gd name="connsiteX8" fmla="*/ 184392 w 2836924"/>
              <a:gd name="connsiteY8" fmla="*/ 2724848 h 2724848"/>
              <a:gd name="connsiteX9" fmla="*/ 0 w 2836924"/>
              <a:gd name="connsiteY9" fmla="*/ 2540456 h 2724848"/>
              <a:gd name="connsiteX10" fmla="*/ 0 w 2836924"/>
              <a:gd name="connsiteY10" fmla="*/ 1802910 h 2724848"/>
              <a:gd name="connsiteX11" fmla="*/ 184392 w 2836924"/>
              <a:gd name="connsiteY11" fmla="*/ 1618518 h 2724848"/>
              <a:gd name="connsiteX12" fmla="*/ 323624 w 2836924"/>
              <a:gd name="connsiteY12" fmla="*/ 1618518 h 2724848"/>
              <a:gd name="connsiteX13" fmla="*/ 323624 w 2836924"/>
              <a:gd name="connsiteY13" fmla="*/ 361487 h 2724848"/>
              <a:gd name="connsiteX14" fmla="*/ 685111 w 2836924"/>
              <a:gd name="connsiteY14" fmla="*/ 0 h 272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924" h="2724848">
                <a:moveTo>
                  <a:pt x="685111" y="0"/>
                </a:moveTo>
                <a:lnTo>
                  <a:pt x="2131014" y="0"/>
                </a:lnTo>
                <a:cubicBezTo>
                  <a:pt x="2330658" y="0"/>
                  <a:pt x="2492501" y="161843"/>
                  <a:pt x="2492501" y="361487"/>
                </a:cubicBezTo>
                <a:lnTo>
                  <a:pt x="2492501" y="1618518"/>
                </a:lnTo>
                <a:lnTo>
                  <a:pt x="2652532" y="1618518"/>
                </a:lnTo>
                <a:cubicBezTo>
                  <a:pt x="2754369" y="1618518"/>
                  <a:pt x="2836924" y="1701073"/>
                  <a:pt x="2836924" y="1802910"/>
                </a:cubicBezTo>
                <a:lnTo>
                  <a:pt x="2836924" y="2540456"/>
                </a:lnTo>
                <a:cubicBezTo>
                  <a:pt x="2836924" y="2642293"/>
                  <a:pt x="2754369" y="2724848"/>
                  <a:pt x="2652532" y="2724848"/>
                </a:cubicBezTo>
                <a:lnTo>
                  <a:pt x="184392" y="2724848"/>
                </a:lnTo>
                <a:cubicBezTo>
                  <a:pt x="82555" y="2724848"/>
                  <a:pt x="0" y="2642293"/>
                  <a:pt x="0" y="2540456"/>
                </a:cubicBezTo>
                <a:lnTo>
                  <a:pt x="0" y="1802910"/>
                </a:lnTo>
                <a:cubicBezTo>
                  <a:pt x="0" y="1701073"/>
                  <a:pt x="82555" y="1618518"/>
                  <a:pt x="184392" y="1618518"/>
                </a:cubicBezTo>
                <a:lnTo>
                  <a:pt x="323624" y="1618518"/>
                </a:lnTo>
                <a:lnTo>
                  <a:pt x="323624" y="361487"/>
                </a:lnTo>
                <a:cubicBezTo>
                  <a:pt x="323624" y="161843"/>
                  <a:pt x="485467" y="0"/>
                  <a:pt x="685111" y="0"/>
                </a:cubicBezTo>
                <a:close/>
              </a:path>
            </a:pathLst>
          </a:custGeom>
          <a:solidFill>
            <a:srgbClr val="0070C0">
              <a:alpha val="333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59" name="Freihandform 58">
            <a:extLst>
              <a:ext uri="{FF2B5EF4-FFF2-40B4-BE49-F238E27FC236}">
                <a16:creationId xmlns:a16="http://schemas.microsoft.com/office/drawing/2014/main" id="{D392D1BF-4EE2-648B-0572-4776A172BE1E}"/>
              </a:ext>
            </a:extLst>
          </p:cNvPr>
          <p:cNvSpPr/>
          <p:nvPr/>
        </p:nvSpPr>
        <p:spPr>
          <a:xfrm rot="16200000">
            <a:off x="7746070" y="5856152"/>
            <a:ext cx="3172154" cy="3438198"/>
          </a:xfrm>
          <a:custGeom>
            <a:avLst/>
            <a:gdLst>
              <a:gd name="connsiteX0" fmla="*/ 3214873 w 3214873"/>
              <a:gd name="connsiteY0" fmla="*/ 1027795 h 3438198"/>
              <a:gd name="connsiteX1" fmla="*/ 3214873 w 3214873"/>
              <a:gd name="connsiteY1" fmla="*/ 2473698 h 3438198"/>
              <a:gd name="connsiteX2" fmla="*/ 2853386 w 3214873"/>
              <a:gd name="connsiteY2" fmla="*/ 2835185 h 3438198"/>
              <a:gd name="connsiteX3" fmla="*/ 1572970 w 3214873"/>
              <a:gd name="connsiteY3" fmla="*/ 2835185 h 3438198"/>
              <a:gd name="connsiteX4" fmla="*/ 1572970 w 3214873"/>
              <a:gd name="connsiteY4" fmla="*/ 3176031 h 3438198"/>
              <a:gd name="connsiteX5" fmla="*/ 1310803 w 3214873"/>
              <a:gd name="connsiteY5" fmla="*/ 3438198 h 3438198"/>
              <a:gd name="connsiteX6" fmla="*/ 262167 w 3214873"/>
              <a:gd name="connsiteY6" fmla="*/ 3438198 h 3438198"/>
              <a:gd name="connsiteX7" fmla="*/ 0 w 3214873"/>
              <a:gd name="connsiteY7" fmla="*/ 3176031 h 3438198"/>
              <a:gd name="connsiteX8" fmla="*/ 0 w 3214873"/>
              <a:gd name="connsiteY8" fmla="*/ 262167 h 3438198"/>
              <a:gd name="connsiteX9" fmla="*/ 262167 w 3214873"/>
              <a:gd name="connsiteY9" fmla="*/ 0 h 3438198"/>
              <a:gd name="connsiteX10" fmla="*/ 1310803 w 3214873"/>
              <a:gd name="connsiteY10" fmla="*/ 0 h 3438198"/>
              <a:gd name="connsiteX11" fmla="*/ 1572970 w 3214873"/>
              <a:gd name="connsiteY11" fmla="*/ 262167 h 3438198"/>
              <a:gd name="connsiteX12" fmla="*/ 1572970 w 3214873"/>
              <a:gd name="connsiteY12" fmla="*/ 666308 h 3438198"/>
              <a:gd name="connsiteX13" fmla="*/ 2853386 w 3214873"/>
              <a:gd name="connsiteY13" fmla="*/ 666308 h 3438198"/>
              <a:gd name="connsiteX14" fmla="*/ 3214873 w 3214873"/>
              <a:gd name="connsiteY14" fmla="*/ 1027795 h 343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4873" h="3438198">
                <a:moveTo>
                  <a:pt x="3214873" y="1027795"/>
                </a:moveTo>
                <a:lnTo>
                  <a:pt x="3214873" y="2473698"/>
                </a:lnTo>
                <a:cubicBezTo>
                  <a:pt x="3214873" y="2673342"/>
                  <a:pt x="3053030" y="2835185"/>
                  <a:pt x="2853386" y="2835185"/>
                </a:cubicBezTo>
                <a:lnTo>
                  <a:pt x="1572970" y="2835185"/>
                </a:lnTo>
                <a:lnTo>
                  <a:pt x="1572970" y="3176031"/>
                </a:lnTo>
                <a:cubicBezTo>
                  <a:pt x="1572970" y="3320822"/>
                  <a:pt x="1455594" y="3438198"/>
                  <a:pt x="1310803" y="3438198"/>
                </a:cubicBezTo>
                <a:lnTo>
                  <a:pt x="262167" y="3438198"/>
                </a:lnTo>
                <a:cubicBezTo>
                  <a:pt x="117376" y="3438198"/>
                  <a:pt x="0" y="3320822"/>
                  <a:pt x="0" y="3176031"/>
                </a:cubicBezTo>
                <a:lnTo>
                  <a:pt x="0" y="262167"/>
                </a:lnTo>
                <a:cubicBezTo>
                  <a:pt x="0" y="117376"/>
                  <a:pt x="117376" y="0"/>
                  <a:pt x="262167" y="0"/>
                </a:cubicBezTo>
                <a:lnTo>
                  <a:pt x="1310803" y="0"/>
                </a:lnTo>
                <a:cubicBezTo>
                  <a:pt x="1455594" y="0"/>
                  <a:pt x="1572970" y="117376"/>
                  <a:pt x="1572970" y="262167"/>
                </a:cubicBezTo>
                <a:lnTo>
                  <a:pt x="1572970" y="666308"/>
                </a:lnTo>
                <a:lnTo>
                  <a:pt x="2853386" y="666308"/>
                </a:lnTo>
                <a:cubicBezTo>
                  <a:pt x="3053030" y="666308"/>
                  <a:pt x="3214873" y="828151"/>
                  <a:pt x="3214873" y="1027795"/>
                </a:cubicBezTo>
                <a:close/>
              </a:path>
            </a:pathLst>
          </a:custGeom>
          <a:solidFill>
            <a:srgbClr val="C00000">
              <a:alpha val="333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67" name="Freihandform 66">
            <a:extLst>
              <a:ext uri="{FF2B5EF4-FFF2-40B4-BE49-F238E27FC236}">
                <a16:creationId xmlns:a16="http://schemas.microsoft.com/office/drawing/2014/main" id="{891D108C-E73D-E0B1-D59D-E9979C118CF2}"/>
              </a:ext>
            </a:extLst>
          </p:cNvPr>
          <p:cNvSpPr/>
          <p:nvPr/>
        </p:nvSpPr>
        <p:spPr>
          <a:xfrm>
            <a:off x="7847643" y="2269254"/>
            <a:ext cx="2589626" cy="3170292"/>
          </a:xfrm>
          <a:custGeom>
            <a:avLst/>
            <a:gdLst>
              <a:gd name="connsiteX0" fmla="*/ 568375 w 2589626"/>
              <a:gd name="connsiteY0" fmla="*/ 0 h 3170292"/>
              <a:gd name="connsiteX1" fmla="*/ 2014278 w 2589626"/>
              <a:gd name="connsiteY1" fmla="*/ 0 h 3170292"/>
              <a:gd name="connsiteX2" fmla="*/ 2375765 w 2589626"/>
              <a:gd name="connsiteY2" fmla="*/ 361487 h 3170292"/>
              <a:gd name="connsiteX3" fmla="*/ 2375765 w 2589626"/>
              <a:gd name="connsiteY3" fmla="*/ 2028572 h 3170292"/>
              <a:gd name="connsiteX4" fmla="*/ 2399336 w 2589626"/>
              <a:gd name="connsiteY4" fmla="*/ 2028572 h 3170292"/>
              <a:gd name="connsiteX5" fmla="*/ 2589626 w 2589626"/>
              <a:gd name="connsiteY5" fmla="*/ 2218862 h 3170292"/>
              <a:gd name="connsiteX6" fmla="*/ 2589626 w 2589626"/>
              <a:gd name="connsiteY6" fmla="*/ 2980002 h 3170292"/>
              <a:gd name="connsiteX7" fmla="*/ 2399336 w 2589626"/>
              <a:gd name="connsiteY7" fmla="*/ 3170292 h 3170292"/>
              <a:gd name="connsiteX8" fmla="*/ 190290 w 2589626"/>
              <a:gd name="connsiteY8" fmla="*/ 3170292 h 3170292"/>
              <a:gd name="connsiteX9" fmla="*/ 0 w 2589626"/>
              <a:gd name="connsiteY9" fmla="*/ 2980002 h 3170292"/>
              <a:gd name="connsiteX10" fmla="*/ 0 w 2589626"/>
              <a:gd name="connsiteY10" fmla="*/ 2218862 h 3170292"/>
              <a:gd name="connsiteX11" fmla="*/ 190290 w 2589626"/>
              <a:gd name="connsiteY11" fmla="*/ 2028572 h 3170292"/>
              <a:gd name="connsiteX12" fmla="*/ 206888 w 2589626"/>
              <a:gd name="connsiteY12" fmla="*/ 2028572 h 3170292"/>
              <a:gd name="connsiteX13" fmla="*/ 206888 w 2589626"/>
              <a:gd name="connsiteY13" fmla="*/ 361487 h 3170292"/>
              <a:gd name="connsiteX14" fmla="*/ 568375 w 2589626"/>
              <a:gd name="connsiteY14" fmla="*/ 0 h 31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9626" h="3170292">
                <a:moveTo>
                  <a:pt x="568375" y="0"/>
                </a:moveTo>
                <a:lnTo>
                  <a:pt x="2014278" y="0"/>
                </a:lnTo>
                <a:cubicBezTo>
                  <a:pt x="2213922" y="0"/>
                  <a:pt x="2375765" y="161843"/>
                  <a:pt x="2375765" y="361487"/>
                </a:cubicBezTo>
                <a:lnTo>
                  <a:pt x="2375765" y="2028572"/>
                </a:lnTo>
                <a:lnTo>
                  <a:pt x="2399336" y="2028572"/>
                </a:lnTo>
                <a:cubicBezTo>
                  <a:pt x="2504430" y="2028572"/>
                  <a:pt x="2589626" y="2113768"/>
                  <a:pt x="2589626" y="2218862"/>
                </a:cubicBezTo>
                <a:lnTo>
                  <a:pt x="2589626" y="2980002"/>
                </a:lnTo>
                <a:cubicBezTo>
                  <a:pt x="2589626" y="3085096"/>
                  <a:pt x="2504430" y="3170292"/>
                  <a:pt x="2399336" y="3170292"/>
                </a:cubicBezTo>
                <a:lnTo>
                  <a:pt x="190290" y="3170292"/>
                </a:lnTo>
                <a:cubicBezTo>
                  <a:pt x="85196" y="3170292"/>
                  <a:pt x="0" y="3085096"/>
                  <a:pt x="0" y="2980002"/>
                </a:cubicBezTo>
                <a:lnTo>
                  <a:pt x="0" y="2218862"/>
                </a:lnTo>
                <a:cubicBezTo>
                  <a:pt x="0" y="2113768"/>
                  <a:pt x="85196" y="2028572"/>
                  <a:pt x="190290" y="2028572"/>
                </a:cubicBezTo>
                <a:lnTo>
                  <a:pt x="206888" y="2028572"/>
                </a:lnTo>
                <a:lnTo>
                  <a:pt x="206888" y="361487"/>
                </a:lnTo>
                <a:cubicBezTo>
                  <a:pt x="206888" y="161843"/>
                  <a:pt x="368731" y="0"/>
                  <a:pt x="568375" y="0"/>
                </a:cubicBezTo>
                <a:close/>
              </a:path>
            </a:pathLst>
          </a:custGeom>
          <a:solidFill>
            <a:srgbClr val="7030A0">
              <a:alpha val="333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68" name="Freihandform 67">
            <a:extLst>
              <a:ext uri="{FF2B5EF4-FFF2-40B4-BE49-F238E27FC236}">
                <a16:creationId xmlns:a16="http://schemas.microsoft.com/office/drawing/2014/main" id="{9A4732A1-BD56-3CC9-4997-CB8B728DD989}"/>
              </a:ext>
            </a:extLst>
          </p:cNvPr>
          <p:cNvSpPr/>
          <p:nvPr/>
        </p:nvSpPr>
        <p:spPr>
          <a:xfrm>
            <a:off x="11517601" y="5902143"/>
            <a:ext cx="2589624" cy="3033968"/>
          </a:xfrm>
          <a:custGeom>
            <a:avLst/>
            <a:gdLst>
              <a:gd name="connsiteX0" fmla="*/ 573774 w 2589624"/>
              <a:gd name="connsiteY0" fmla="*/ 0 h 3033968"/>
              <a:gd name="connsiteX1" fmla="*/ 2019677 w 2589624"/>
              <a:gd name="connsiteY1" fmla="*/ 0 h 3033968"/>
              <a:gd name="connsiteX2" fmla="*/ 2381164 w 2589624"/>
              <a:gd name="connsiteY2" fmla="*/ 361487 h 3033968"/>
              <a:gd name="connsiteX3" fmla="*/ 2381164 w 2589624"/>
              <a:gd name="connsiteY3" fmla="*/ 1892248 h 3033968"/>
              <a:gd name="connsiteX4" fmla="*/ 2399334 w 2589624"/>
              <a:gd name="connsiteY4" fmla="*/ 1892248 h 3033968"/>
              <a:gd name="connsiteX5" fmla="*/ 2589624 w 2589624"/>
              <a:gd name="connsiteY5" fmla="*/ 2082538 h 3033968"/>
              <a:gd name="connsiteX6" fmla="*/ 2589624 w 2589624"/>
              <a:gd name="connsiteY6" fmla="*/ 2843678 h 3033968"/>
              <a:gd name="connsiteX7" fmla="*/ 2399334 w 2589624"/>
              <a:gd name="connsiteY7" fmla="*/ 3033968 h 3033968"/>
              <a:gd name="connsiteX8" fmla="*/ 190290 w 2589624"/>
              <a:gd name="connsiteY8" fmla="*/ 3033968 h 3033968"/>
              <a:gd name="connsiteX9" fmla="*/ 0 w 2589624"/>
              <a:gd name="connsiteY9" fmla="*/ 2843678 h 3033968"/>
              <a:gd name="connsiteX10" fmla="*/ 0 w 2589624"/>
              <a:gd name="connsiteY10" fmla="*/ 2082538 h 3033968"/>
              <a:gd name="connsiteX11" fmla="*/ 190290 w 2589624"/>
              <a:gd name="connsiteY11" fmla="*/ 1892248 h 3033968"/>
              <a:gd name="connsiteX12" fmla="*/ 212287 w 2589624"/>
              <a:gd name="connsiteY12" fmla="*/ 1892248 h 3033968"/>
              <a:gd name="connsiteX13" fmla="*/ 212287 w 2589624"/>
              <a:gd name="connsiteY13" fmla="*/ 361487 h 3033968"/>
              <a:gd name="connsiteX14" fmla="*/ 573774 w 2589624"/>
              <a:gd name="connsiteY14" fmla="*/ 0 h 303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9624" h="3033968">
                <a:moveTo>
                  <a:pt x="573774" y="0"/>
                </a:moveTo>
                <a:lnTo>
                  <a:pt x="2019677" y="0"/>
                </a:lnTo>
                <a:cubicBezTo>
                  <a:pt x="2219321" y="0"/>
                  <a:pt x="2381164" y="161843"/>
                  <a:pt x="2381164" y="361487"/>
                </a:cubicBezTo>
                <a:lnTo>
                  <a:pt x="2381164" y="1892248"/>
                </a:lnTo>
                <a:lnTo>
                  <a:pt x="2399334" y="1892248"/>
                </a:lnTo>
                <a:cubicBezTo>
                  <a:pt x="2504428" y="1892248"/>
                  <a:pt x="2589624" y="1977444"/>
                  <a:pt x="2589624" y="2082538"/>
                </a:cubicBezTo>
                <a:lnTo>
                  <a:pt x="2589624" y="2843678"/>
                </a:lnTo>
                <a:cubicBezTo>
                  <a:pt x="2589624" y="2948772"/>
                  <a:pt x="2504428" y="3033968"/>
                  <a:pt x="2399334" y="3033968"/>
                </a:cubicBezTo>
                <a:lnTo>
                  <a:pt x="190290" y="3033968"/>
                </a:lnTo>
                <a:cubicBezTo>
                  <a:pt x="85196" y="3033968"/>
                  <a:pt x="0" y="2948772"/>
                  <a:pt x="0" y="2843678"/>
                </a:cubicBezTo>
                <a:lnTo>
                  <a:pt x="0" y="2082538"/>
                </a:lnTo>
                <a:cubicBezTo>
                  <a:pt x="0" y="1977444"/>
                  <a:pt x="85196" y="1892248"/>
                  <a:pt x="190290" y="1892248"/>
                </a:cubicBezTo>
                <a:lnTo>
                  <a:pt x="212287" y="1892248"/>
                </a:lnTo>
                <a:lnTo>
                  <a:pt x="212287" y="361487"/>
                </a:lnTo>
                <a:cubicBezTo>
                  <a:pt x="212287" y="161843"/>
                  <a:pt x="374130" y="0"/>
                  <a:pt x="573774" y="0"/>
                </a:cubicBezTo>
                <a:close/>
              </a:path>
            </a:pathLst>
          </a:custGeom>
          <a:solidFill>
            <a:srgbClr val="7030A0">
              <a:alpha val="333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66" name="Freihandform 65">
            <a:extLst>
              <a:ext uri="{FF2B5EF4-FFF2-40B4-BE49-F238E27FC236}">
                <a16:creationId xmlns:a16="http://schemas.microsoft.com/office/drawing/2014/main" id="{0474E120-9637-FF62-7697-AE856229FC16}"/>
              </a:ext>
            </a:extLst>
          </p:cNvPr>
          <p:cNvSpPr/>
          <p:nvPr/>
        </p:nvSpPr>
        <p:spPr>
          <a:xfrm rot="16200000">
            <a:off x="14483324" y="2278459"/>
            <a:ext cx="3306254" cy="3388699"/>
          </a:xfrm>
          <a:custGeom>
            <a:avLst/>
            <a:gdLst>
              <a:gd name="connsiteX0" fmla="*/ 3306254 w 3306254"/>
              <a:gd name="connsiteY0" fmla="*/ 978279 h 3388699"/>
              <a:gd name="connsiteX1" fmla="*/ 3306253 w 3306254"/>
              <a:gd name="connsiteY1" fmla="*/ 2424183 h 3388699"/>
              <a:gd name="connsiteX2" fmla="*/ 2944766 w 3306254"/>
              <a:gd name="connsiteY2" fmla="*/ 2785671 h 3388699"/>
              <a:gd name="connsiteX3" fmla="*/ 1141720 w 3306254"/>
              <a:gd name="connsiteY3" fmla="*/ 2785671 h 3388699"/>
              <a:gd name="connsiteX4" fmla="*/ 1141720 w 3306254"/>
              <a:gd name="connsiteY4" fmla="*/ 3198409 h 3388699"/>
              <a:gd name="connsiteX5" fmla="*/ 951430 w 3306254"/>
              <a:gd name="connsiteY5" fmla="*/ 3388699 h 3388699"/>
              <a:gd name="connsiteX6" fmla="*/ 190290 w 3306254"/>
              <a:gd name="connsiteY6" fmla="*/ 3388699 h 3388699"/>
              <a:gd name="connsiteX7" fmla="*/ 0 w 3306254"/>
              <a:gd name="connsiteY7" fmla="*/ 3198409 h 3388699"/>
              <a:gd name="connsiteX8" fmla="*/ 0 w 3306254"/>
              <a:gd name="connsiteY8" fmla="*/ 190291 h 3388699"/>
              <a:gd name="connsiteX9" fmla="*/ 190290 w 3306254"/>
              <a:gd name="connsiteY9" fmla="*/ 0 h 3388699"/>
              <a:gd name="connsiteX10" fmla="*/ 951430 w 3306254"/>
              <a:gd name="connsiteY10" fmla="*/ 1 h 3388699"/>
              <a:gd name="connsiteX11" fmla="*/ 1141720 w 3306254"/>
              <a:gd name="connsiteY11" fmla="*/ 190291 h 3388699"/>
              <a:gd name="connsiteX12" fmla="*/ 1141720 w 3306254"/>
              <a:gd name="connsiteY12" fmla="*/ 616792 h 3388699"/>
              <a:gd name="connsiteX13" fmla="*/ 2944767 w 3306254"/>
              <a:gd name="connsiteY13" fmla="*/ 616792 h 3388699"/>
              <a:gd name="connsiteX14" fmla="*/ 3306254 w 3306254"/>
              <a:gd name="connsiteY14" fmla="*/ 978279 h 338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6254" h="3388699">
                <a:moveTo>
                  <a:pt x="3306254" y="978279"/>
                </a:moveTo>
                <a:lnTo>
                  <a:pt x="3306253" y="2424183"/>
                </a:lnTo>
                <a:cubicBezTo>
                  <a:pt x="3306253" y="2623827"/>
                  <a:pt x="3144410" y="2785671"/>
                  <a:pt x="2944766" y="2785671"/>
                </a:cubicBezTo>
                <a:lnTo>
                  <a:pt x="1141720" y="2785671"/>
                </a:lnTo>
                <a:lnTo>
                  <a:pt x="1141720" y="3198409"/>
                </a:lnTo>
                <a:cubicBezTo>
                  <a:pt x="1141720" y="3303503"/>
                  <a:pt x="1056524" y="3388699"/>
                  <a:pt x="951430" y="3388699"/>
                </a:cubicBezTo>
                <a:lnTo>
                  <a:pt x="190290" y="3388699"/>
                </a:lnTo>
                <a:cubicBezTo>
                  <a:pt x="85196" y="3388699"/>
                  <a:pt x="0" y="3303503"/>
                  <a:pt x="0" y="3198409"/>
                </a:cubicBezTo>
                <a:lnTo>
                  <a:pt x="0" y="190291"/>
                </a:lnTo>
                <a:cubicBezTo>
                  <a:pt x="0" y="85197"/>
                  <a:pt x="85196" y="0"/>
                  <a:pt x="190290" y="0"/>
                </a:cubicBezTo>
                <a:lnTo>
                  <a:pt x="951430" y="1"/>
                </a:lnTo>
                <a:cubicBezTo>
                  <a:pt x="1056524" y="1"/>
                  <a:pt x="1141720" y="85197"/>
                  <a:pt x="1141720" y="190291"/>
                </a:cubicBezTo>
                <a:lnTo>
                  <a:pt x="1141720" y="616792"/>
                </a:lnTo>
                <a:lnTo>
                  <a:pt x="2944767" y="616792"/>
                </a:lnTo>
                <a:cubicBezTo>
                  <a:pt x="3144411" y="616792"/>
                  <a:pt x="3306254" y="778635"/>
                  <a:pt x="3306254" y="978279"/>
                </a:cubicBezTo>
                <a:close/>
              </a:path>
            </a:pathLst>
          </a:custGeom>
          <a:solidFill>
            <a:srgbClr val="7030A0">
              <a:alpha val="333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69" name="Abgerundetes Rechteck 68">
            <a:extLst>
              <a:ext uri="{FF2B5EF4-FFF2-40B4-BE49-F238E27FC236}">
                <a16:creationId xmlns:a16="http://schemas.microsoft.com/office/drawing/2014/main" id="{1257D5B1-34E0-7C40-F676-92AA61C1BE59}"/>
              </a:ext>
            </a:extLst>
          </p:cNvPr>
          <p:cNvSpPr/>
          <p:nvPr/>
        </p:nvSpPr>
        <p:spPr>
          <a:xfrm>
            <a:off x="744173" y="6155562"/>
            <a:ext cx="942125" cy="586889"/>
          </a:xfrm>
          <a:prstGeom prst="roundRect">
            <a:avLst/>
          </a:prstGeom>
          <a:solidFill>
            <a:srgbClr val="92D050">
              <a:alpha val="333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Abgerundetes Rechteck 69">
            <a:extLst>
              <a:ext uri="{FF2B5EF4-FFF2-40B4-BE49-F238E27FC236}">
                <a16:creationId xmlns:a16="http://schemas.microsoft.com/office/drawing/2014/main" id="{485DD2D1-8277-4A48-3C25-ACE6C7D2331C}"/>
              </a:ext>
            </a:extLst>
          </p:cNvPr>
          <p:cNvSpPr/>
          <p:nvPr/>
        </p:nvSpPr>
        <p:spPr>
          <a:xfrm>
            <a:off x="744173" y="6930269"/>
            <a:ext cx="942125" cy="586889"/>
          </a:xfrm>
          <a:prstGeom prst="roundRect">
            <a:avLst/>
          </a:prstGeom>
          <a:solidFill>
            <a:srgbClr val="0070C0">
              <a:alpha val="333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Abgerundetes Rechteck 71">
            <a:extLst>
              <a:ext uri="{FF2B5EF4-FFF2-40B4-BE49-F238E27FC236}">
                <a16:creationId xmlns:a16="http://schemas.microsoft.com/office/drawing/2014/main" id="{EB5EA044-75BB-BEBC-CA54-7971CEA261AD}"/>
              </a:ext>
            </a:extLst>
          </p:cNvPr>
          <p:cNvSpPr/>
          <p:nvPr/>
        </p:nvSpPr>
        <p:spPr>
          <a:xfrm>
            <a:off x="744173" y="7716158"/>
            <a:ext cx="942125" cy="586889"/>
          </a:xfrm>
          <a:prstGeom prst="roundRect">
            <a:avLst/>
          </a:prstGeom>
          <a:solidFill>
            <a:srgbClr val="7030A0">
              <a:alpha val="333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Abgerundetes Rechteck 72">
            <a:extLst>
              <a:ext uri="{FF2B5EF4-FFF2-40B4-BE49-F238E27FC236}">
                <a16:creationId xmlns:a16="http://schemas.microsoft.com/office/drawing/2014/main" id="{108059C1-4EB9-564C-FDEC-F561308F034A}"/>
              </a:ext>
            </a:extLst>
          </p:cNvPr>
          <p:cNvSpPr/>
          <p:nvPr/>
        </p:nvSpPr>
        <p:spPr>
          <a:xfrm>
            <a:off x="744173" y="8502047"/>
            <a:ext cx="942125" cy="586889"/>
          </a:xfrm>
          <a:prstGeom prst="roundRect">
            <a:avLst/>
          </a:prstGeom>
          <a:solidFill>
            <a:srgbClr val="C00000">
              <a:alpha val="333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Box 38">
            <a:extLst>
              <a:ext uri="{FF2B5EF4-FFF2-40B4-BE49-F238E27FC236}">
                <a16:creationId xmlns:a16="http://schemas.microsoft.com/office/drawing/2014/main" id="{CCAA1241-6E81-1887-C586-2288A5FAFE0E}"/>
              </a:ext>
            </a:extLst>
          </p:cNvPr>
          <p:cNvSpPr txBox="1"/>
          <p:nvPr/>
        </p:nvSpPr>
        <p:spPr>
          <a:xfrm>
            <a:off x="1827623" y="6317367"/>
            <a:ext cx="2125299" cy="336311"/>
          </a:xfrm>
          <a:prstGeom prst="rect">
            <a:avLst/>
          </a:prstGeom>
        </p:spPr>
        <p:txBody>
          <a:bodyPr lIns="0" tIns="0" rIns="0" bIns="0" rtlCol="0" anchor="t">
            <a:spAutoFit/>
          </a:bodyPr>
          <a:lstStyle/>
          <a:p>
            <a:pPr>
              <a:lnSpc>
                <a:spcPts val="2616"/>
              </a:lnSpc>
            </a:pPr>
            <a:r>
              <a:rPr lang="en-US" sz="3078" b="1" spc="-104" dirty="0" err="1">
                <a:solidFill>
                  <a:srgbClr val="000000"/>
                </a:solidFill>
                <a:latin typeface="Anonymous Pro Bold"/>
                <a:ea typeface="Anonymous Pro Bold"/>
                <a:cs typeface="Anonymous Pro Bold"/>
                <a:sym typeface="Anonymous Pro Bold"/>
              </a:rPr>
              <a:t>Sensorik</a:t>
            </a:r>
            <a:endParaRPr lang="en-US" sz="3078" b="1" spc="-104" dirty="0">
              <a:solidFill>
                <a:srgbClr val="000000"/>
              </a:solidFill>
              <a:latin typeface="Anonymous Pro Bold"/>
              <a:ea typeface="Anonymous Pro Bold"/>
              <a:cs typeface="Anonymous Pro Bold"/>
              <a:sym typeface="Anonymous Pro Bold"/>
            </a:endParaRPr>
          </a:p>
        </p:txBody>
      </p:sp>
      <p:sp>
        <p:nvSpPr>
          <p:cNvPr id="75" name="TextBox 38">
            <a:extLst>
              <a:ext uri="{FF2B5EF4-FFF2-40B4-BE49-F238E27FC236}">
                <a16:creationId xmlns:a16="http://schemas.microsoft.com/office/drawing/2014/main" id="{76B0761F-AE1B-4B03-1919-ECA9084B357B}"/>
              </a:ext>
            </a:extLst>
          </p:cNvPr>
          <p:cNvSpPr txBox="1"/>
          <p:nvPr/>
        </p:nvSpPr>
        <p:spPr>
          <a:xfrm>
            <a:off x="1827624" y="7106909"/>
            <a:ext cx="3801452" cy="336311"/>
          </a:xfrm>
          <a:prstGeom prst="rect">
            <a:avLst/>
          </a:prstGeom>
        </p:spPr>
        <p:txBody>
          <a:bodyPr wrap="square" lIns="0" tIns="0" rIns="0" bIns="0" rtlCol="0" anchor="t">
            <a:spAutoFit/>
          </a:bodyPr>
          <a:lstStyle/>
          <a:p>
            <a:pPr>
              <a:lnSpc>
                <a:spcPts val="2616"/>
              </a:lnSpc>
            </a:pPr>
            <a:r>
              <a:rPr lang="en-US" sz="3078" b="1" spc="-104" dirty="0" err="1">
                <a:solidFill>
                  <a:srgbClr val="000000"/>
                </a:solidFill>
                <a:latin typeface="Anonymous Pro Bold"/>
                <a:ea typeface="Anonymous Pro Bold"/>
                <a:cs typeface="Anonymous Pro Bold"/>
                <a:sym typeface="Anonymous Pro Bold"/>
              </a:rPr>
              <a:t>Datenverarbeitung</a:t>
            </a:r>
            <a:endParaRPr lang="en-US" sz="3078" b="1" spc="-104" dirty="0">
              <a:solidFill>
                <a:srgbClr val="000000"/>
              </a:solidFill>
              <a:latin typeface="Anonymous Pro Bold"/>
              <a:ea typeface="Anonymous Pro Bold"/>
              <a:cs typeface="Anonymous Pro Bold"/>
              <a:sym typeface="Anonymous Pro Bold"/>
            </a:endParaRPr>
          </a:p>
        </p:txBody>
      </p:sp>
      <p:sp>
        <p:nvSpPr>
          <p:cNvPr id="76" name="TextBox 38">
            <a:extLst>
              <a:ext uri="{FF2B5EF4-FFF2-40B4-BE49-F238E27FC236}">
                <a16:creationId xmlns:a16="http://schemas.microsoft.com/office/drawing/2014/main" id="{AC4C9E6A-8554-B6AF-4EEF-ADDE3969750B}"/>
              </a:ext>
            </a:extLst>
          </p:cNvPr>
          <p:cNvSpPr txBox="1"/>
          <p:nvPr/>
        </p:nvSpPr>
        <p:spPr>
          <a:xfrm>
            <a:off x="1827624" y="7861808"/>
            <a:ext cx="3769688" cy="336311"/>
          </a:xfrm>
          <a:prstGeom prst="rect">
            <a:avLst/>
          </a:prstGeom>
        </p:spPr>
        <p:txBody>
          <a:bodyPr wrap="square" lIns="0" tIns="0" rIns="0" bIns="0" rtlCol="0" anchor="t">
            <a:spAutoFit/>
          </a:bodyPr>
          <a:lstStyle/>
          <a:p>
            <a:pPr>
              <a:lnSpc>
                <a:spcPts val="2616"/>
              </a:lnSpc>
            </a:pPr>
            <a:r>
              <a:rPr lang="en-US" sz="3078" b="1" spc="-104">
                <a:solidFill>
                  <a:srgbClr val="000000"/>
                </a:solidFill>
                <a:latin typeface="Anonymous Pro Bold"/>
                <a:ea typeface="Anonymous Pro Bold"/>
                <a:cs typeface="Anonymous Pro Bold"/>
                <a:sym typeface="Anonymous Pro Bold"/>
              </a:rPr>
              <a:t>Datenübertragung</a:t>
            </a:r>
            <a:endParaRPr lang="en-US" sz="3078" b="1" spc="-104" dirty="0">
              <a:solidFill>
                <a:srgbClr val="000000"/>
              </a:solidFill>
              <a:latin typeface="Anonymous Pro Bold"/>
              <a:ea typeface="Anonymous Pro Bold"/>
              <a:cs typeface="Anonymous Pro Bold"/>
              <a:sym typeface="Anonymous Pro Bold"/>
            </a:endParaRPr>
          </a:p>
        </p:txBody>
      </p:sp>
      <p:sp>
        <p:nvSpPr>
          <p:cNvPr id="77" name="TextBox 38">
            <a:extLst>
              <a:ext uri="{FF2B5EF4-FFF2-40B4-BE49-F238E27FC236}">
                <a16:creationId xmlns:a16="http://schemas.microsoft.com/office/drawing/2014/main" id="{9D8AD760-4EDF-1665-B8C8-FA7AD2E9BA52}"/>
              </a:ext>
            </a:extLst>
          </p:cNvPr>
          <p:cNvSpPr txBox="1"/>
          <p:nvPr/>
        </p:nvSpPr>
        <p:spPr>
          <a:xfrm>
            <a:off x="1827624" y="8653911"/>
            <a:ext cx="2125299" cy="336311"/>
          </a:xfrm>
          <a:prstGeom prst="rect">
            <a:avLst/>
          </a:prstGeom>
        </p:spPr>
        <p:txBody>
          <a:bodyPr lIns="0" tIns="0" rIns="0" bIns="0" rtlCol="0" anchor="t">
            <a:spAutoFit/>
          </a:bodyPr>
          <a:lstStyle/>
          <a:p>
            <a:pPr>
              <a:lnSpc>
                <a:spcPts val="2616"/>
              </a:lnSpc>
            </a:pPr>
            <a:r>
              <a:rPr lang="en-US" sz="3078" b="1" spc="-104" dirty="0" err="1">
                <a:solidFill>
                  <a:srgbClr val="000000"/>
                </a:solidFill>
                <a:latin typeface="Anonymous Pro Bold"/>
                <a:ea typeface="Anonymous Pro Bold"/>
                <a:cs typeface="Anonymous Pro Bold"/>
                <a:sym typeface="Anonymous Pro Bold"/>
              </a:rPr>
              <a:t>Aktorik</a:t>
            </a:r>
            <a:endParaRPr lang="en-US" sz="3078" b="1" spc="-104" dirty="0">
              <a:solidFill>
                <a:srgbClr val="000000"/>
              </a:solidFill>
              <a:latin typeface="Anonymous Pro Bold"/>
              <a:ea typeface="Anonymous Pro Bold"/>
              <a:cs typeface="Anonymous Pro Bold"/>
              <a:sym typeface="Anonymous Pro Bold"/>
            </a:endParaRPr>
          </a:p>
        </p:txBody>
      </p:sp>
    </p:spTree>
    <p:extLst>
      <p:ext uri="{BB962C8B-B14F-4D97-AF65-F5344CB8AC3E}">
        <p14:creationId xmlns:p14="http://schemas.microsoft.com/office/powerpoint/2010/main" val="110513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ACACA"/>
        </a:solidFill>
        <a:effectLst/>
      </p:bgPr>
    </p:bg>
    <p:spTree>
      <p:nvGrpSpPr>
        <p:cNvPr id="1" name="">
          <a:extLst>
            <a:ext uri="{FF2B5EF4-FFF2-40B4-BE49-F238E27FC236}">
              <a16:creationId xmlns:a16="http://schemas.microsoft.com/office/drawing/2014/main" id="{CE9C4AD1-A0A8-13D2-E68A-1D2DD2A8719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4045B07-EE0D-6092-07B8-FA63BB8B77A7}"/>
              </a:ext>
            </a:extLst>
          </p:cNvPr>
          <p:cNvGrpSpPr/>
          <p:nvPr/>
        </p:nvGrpSpPr>
        <p:grpSpPr>
          <a:xfrm>
            <a:off x="408934" y="440464"/>
            <a:ext cx="17470132" cy="2178119"/>
            <a:chOff x="0" y="0"/>
            <a:chExt cx="4601187" cy="252081"/>
          </a:xfrm>
        </p:grpSpPr>
        <p:sp>
          <p:nvSpPr>
            <p:cNvPr id="3" name="Freeform 3">
              <a:extLst>
                <a:ext uri="{FF2B5EF4-FFF2-40B4-BE49-F238E27FC236}">
                  <a16:creationId xmlns:a16="http://schemas.microsoft.com/office/drawing/2014/main" id="{9CBA43BC-FCA1-323E-8657-D229ECF8A9DA}"/>
                </a:ext>
              </a:extLst>
            </p:cNvPr>
            <p:cNvSpPr/>
            <p:nvPr/>
          </p:nvSpPr>
          <p:spPr>
            <a:xfrm>
              <a:off x="0" y="0"/>
              <a:ext cx="4601187" cy="252081"/>
            </a:xfrm>
            <a:custGeom>
              <a:avLst/>
              <a:gdLst/>
              <a:ahLst/>
              <a:cxnLst/>
              <a:rect l="l" t="t" r="r" b="b"/>
              <a:pathLst>
                <a:path w="4601187" h="252081">
                  <a:moveTo>
                    <a:pt x="0" y="0"/>
                  </a:moveTo>
                  <a:lnTo>
                    <a:pt x="4601187" y="0"/>
                  </a:lnTo>
                  <a:lnTo>
                    <a:pt x="4601187" y="252081"/>
                  </a:lnTo>
                  <a:lnTo>
                    <a:pt x="0" y="252081"/>
                  </a:lnTo>
                  <a:close/>
                </a:path>
              </a:pathLst>
            </a:custGeom>
            <a:solidFill>
              <a:srgbClr val="0057CC"/>
            </a:solidFill>
            <a:ln w="28575" cap="sq">
              <a:solidFill>
                <a:srgbClr val="000000"/>
              </a:solidFill>
              <a:prstDash val="solid"/>
              <a:miter/>
            </a:ln>
          </p:spPr>
          <p:txBody>
            <a:bodyPr/>
            <a:lstStyle/>
            <a:p>
              <a:endParaRPr lang="de-DE"/>
            </a:p>
          </p:txBody>
        </p:sp>
        <p:sp>
          <p:nvSpPr>
            <p:cNvPr id="4" name="TextBox 4">
              <a:extLst>
                <a:ext uri="{FF2B5EF4-FFF2-40B4-BE49-F238E27FC236}">
                  <a16:creationId xmlns:a16="http://schemas.microsoft.com/office/drawing/2014/main" id="{ECF16CB6-18A2-9ECA-94E5-E6F224C449DA}"/>
                </a:ext>
              </a:extLst>
            </p:cNvPr>
            <p:cNvSpPr txBox="1"/>
            <p:nvPr/>
          </p:nvSpPr>
          <p:spPr>
            <a:xfrm>
              <a:off x="0" y="-47625"/>
              <a:ext cx="4601187" cy="29970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65C102D5-C09C-0BD3-9086-7F90E3974F96}"/>
              </a:ext>
            </a:extLst>
          </p:cNvPr>
          <p:cNvGrpSpPr/>
          <p:nvPr/>
        </p:nvGrpSpPr>
        <p:grpSpPr>
          <a:xfrm>
            <a:off x="219804" y="-6386447"/>
            <a:ext cx="17659262" cy="16120200"/>
            <a:chOff x="0" y="-47625"/>
            <a:chExt cx="4650999" cy="4245649"/>
          </a:xfrm>
        </p:grpSpPr>
        <p:sp>
          <p:nvSpPr>
            <p:cNvPr id="6" name="Freeform 6">
              <a:extLst>
                <a:ext uri="{FF2B5EF4-FFF2-40B4-BE49-F238E27FC236}">
                  <a16:creationId xmlns:a16="http://schemas.microsoft.com/office/drawing/2014/main" id="{ECCC6311-51C4-203B-8F14-95F6769ECEAB}"/>
                </a:ext>
              </a:extLst>
            </p:cNvPr>
            <p:cNvSpPr/>
            <p:nvPr/>
          </p:nvSpPr>
          <p:spPr>
            <a:xfrm>
              <a:off x="49812" y="2210884"/>
              <a:ext cx="4601187" cy="1987140"/>
            </a:xfrm>
            <a:custGeom>
              <a:avLst/>
              <a:gdLst/>
              <a:ahLst/>
              <a:cxnLst/>
              <a:rect l="l" t="t" r="r" b="b"/>
              <a:pathLst>
                <a:path w="4601187" h="1987140">
                  <a:moveTo>
                    <a:pt x="0" y="0"/>
                  </a:moveTo>
                  <a:lnTo>
                    <a:pt x="4601187" y="0"/>
                  </a:lnTo>
                  <a:lnTo>
                    <a:pt x="4601187" y="1987140"/>
                  </a:lnTo>
                  <a:lnTo>
                    <a:pt x="0" y="1987140"/>
                  </a:lnTo>
                  <a:close/>
                </a:path>
              </a:pathLst>
            </a:custGeom>
            <a:solidFill>
              <a:srgbClr val="FFFFFF"/>
            </a:solidFill>
            <a:ln w="2857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95095E59-D782-7858-F3EC-93FB04544EBF}"/>
                </a:ext>
              </a:extLst>
            </p:cNvPr>
            <p:cNvSpPr txBox="1"/>
            <p:nvPr/>
          </p:nvSpPr>
          <p:spPr>
            <a:xfrm>
              <a:off x="0" y="-47625"/>
              <a:ext cx="4601187" cy="203476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FF2B5EF4-FFF2-40B4-BE49-F238E27FC236}">
                <a16:creationId xmlns:a16="http://schemas.microsoft.com/office/drawing/2014/main" id="{F53CE773-3A1B-82C5-C849-1F72AD74F5E4}"/>
              </a:ext>
            </a:extLst>
          </p:cNvPr>
          <p:cNvSpPr/>
          <p:nvPr/>
        </p:nvSpPr>
        <p:spPr>
          <a:xfrm>
            <a:off x="1712909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9" name="Freeform 9">
            <a:extLst>
              <a:ext uri="{FF2B5EF4-FFF2-40B4-BE49-F238E27FC236}">
                <a16:creationId xmlns:a16="http://schemas.microsoft.com/office/drawing/2014/main" id="{7682F534-7652-2D9D-D06E-A6547A5BB995}"/>
              </a:ext>
            </a:extLst>
          </p:cNvPr>
          <p:cNvSpPr/>
          <p:nvPr/>
        </p:nvSpPr>
        <p:spPr>
          <a:xfrm>
            <a:off x="16467139"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0" name="Freeform 10">
            <a:extLst>
              <a:ext uri="{FF2B5EF4-FFF2-40B4-BE49-F238E27FC236}">
                <a16:creationId xmlns:a16="http://schemas.microsoft.com/office/drawing/2014/main" id="{BCDB35F0-9BEB-D127-3279-5881C5B097B5}"/>
              </a:ext>
            </a:extLst>
          </p:cNvPr>
          <p:cNvSpPr/>
          <p:nvPr/>
        </p:nvSpPr>
        <p:spPr>
          <a:xfrm>
            <a:off x="1580721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nvGrpSpPr>
          <p:cNvPr id="11" name="Group 11">
            <a:extLst>
              <a:ext uri="{FF2B5EF4-FFF2-40B4-BE49-F238E27FC236}">
                <a16:creationId xmlns:a16="http://schemas.microsoft.com/office/drawing/2014/main" id="{4A0A90B5-8BCD-1301-8008-44524D40CBB1}"/>
              </a:ext>
            </a:extLst>
          </p:cNvPr>
          <p:cNvGrpSpPr/>
          <p:nvPr/>
        </p:nvGrpSpPr>
        <p:grpSpPr>
          <a:xfrm>
            <a:off x="408934" y="9193555"/>
            <a:ext cx="17470132" cy="652980"/>
            <a:chOff x="0" y="0"/>
            <a:chExt cx="4601187" cy="171978"/>
          </a:xfrm>
        </p:grpSpPr>
        <p:sp>
          <p:nvSpPr>
            <p:cNvPr id="12" name="Freeform 12">
              <a:extLst>
                <a:ext uri="{FF2B5EF4-FFF2-40B4-BE49-F238E27FC236}">
                  <a16:creationId xmlns:a16="http://schemas.microsoft.com/office/drawing/2014/main" id="{1F07D47D-2A25-89C4-F52E-754070E89C24}"/>
                </a:ext>
              </a:extLst>
            </p:cNvPr>
            <p:cNvSpPr/>
            <p:nvPr/>
          </p:nvSpPr>
          <p:spPr>
            <a:xfrm>
              <a:off x="0" y="0"/>
              <a:ext cx="4601187" cy="171978"/>
            </a:xfrm>
            <a:custGeom>
              <a:avLst/>
              <a:gdLst/>
              <a:ahLst/>
              <a:cxnLst/>
              <a:rect l="l" t="t" r="r" b="b"/>
              <a:pathLst>
                <a:path w="4601187" h="171978">
                  <a:moveTo>
                    <a:pt x="0" y="0"/>
                  </a:moveTo>
                  <a:lnTo>
                    <a:pt x="4601187" y="0"/>
                  </a:lnTo>
                  <a:lnTo>
                    <a:pt x="46011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AC44AECB-FE51-1088-4099-080E8E1F6098}"/>
                </a:ext>
              </a:extLst>
            </p:cNvPr>
            <p:cNvSpPr txBox="1"/>
            <p:nvPr/>
          </p:nvSpPr>
          <p:spPr>
            <a:xfrm>
              <a:off x="0" y="-38100"/>
              <a:ext cx="46011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a:extLst>
              <a:ext uri="{FF2B5EF4-FFF2-40B4-BE49-F238E27FC236}">
                <a16:creationId xmlns:a16="http://schemas.microsoft.com/office/drawing/2014/main" id="{A0E3507E-30DE-C94C-ED41-6D5EA144B9C9}"/>
              </a:ext>
            </a:extLst>
          </p:cNvPr>
          <p:cNvGrpSpPr/>
          <p:nvPr/>
        </p:nvGrpSpPr>
        <p:grpSpPr>
          <a:xfrm>
            <a:off x="408934" y="9193555"/>
            <a:ext cx="755149" cy="652980"/>
            <a:chOff x="0" y="0"/>
            <a:chExt cx="198887" cy="171978"/>
          </a:xfrm>
        </p:grpSpPr>
        <p:sp>
          <p:nvSpPr>
            <p:cNvPr id="15" name="Freeform 15">
              <a:extLst>
                <a:ext uri="{FF2B5EF4-FFF2-40B4-BE49-F238E27FC236}">
                  <a16:creationId xmlns:a16="http://schemas.microsoft.com/office/drawing/2014/main" id="{64E2D432-043E-759D-06A1-F0AA84D9F078}"/>
                </a:ext>
              </a:extLst>
            </p:cNvPr>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6" name="TextBox 16">
              <a:extLst>
                <a:ext uri="{FF2B5EF4-FFF2-40B4-BE49-F238E27FC236}">
                  <a16:creationId xmlns:a16="http://schemas.microsoft.com/office/drawing/2014/main" id="{2F627759-9492-8657-286C-4152EDE2EB6D}"/>
                </a:ext>
              </a:extLst>
            </p:cNvPr>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a:extLst>
              <a:ext uri="{FF2B5EF4-FFF2-40B4-BE49-F238E27FC236}">
                <a16:creationId xmlns:a16="http://schemas.microsoft.com/office/drawing/2014/main" id="{15F86FD8-0AE7-8700-4DCB-E80963060D72}"/>
              </a:ext>
            </a:extLst>
          </p:cNvPr>
          <p:cNvGrpSpPr/>
          <p:nvPr/>
        </p:nvGrpSpPr>
        <p:grpSpPr>
          <a:xfrm>
            <a:off x="17123917" y="9193555"/>
            <a:ext cx="755149" cy="652980"/>
            <a:chOff x="0" y="0"/>
            <a:chExt cx="198887" cy="171978"/>
          </a:xfrm>
        </p:grpSpPr>
        <p:sp>
          <p:nvSpPr>
            <p:cNvPr id="18" name="Freeform 18">
              <a:extLst>
                <a:ext uri="{FF2B5EF4-FFF2-40B4-BE49-F238E27FC236}">
                  <a16:creationId xmlns:a16="http://schemas.microsoft.com/office/drawing/2014/main" id="{D6BD69FA-F959-E079-6CAB-7D8BB4FAFDBA}"/>
                </a:ext>
              </a:extLst>
            </p:cNvPr>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9" name="TextBox 19">
              <a:extLst>
                <a:ext uri="{FF2B5EF4-FFF2-40B4-BE49-F238E27FC236}">
                  <a16:creationId xmlns:a16="http://schemas.microsoft.com/office/drawing/2014/main" id="{524BCCB0-F4EA-70B2-A308-6988A8F4F030}"/>
                </a:ext>
              </a:extLst>
            </p:cNvPr>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a:extLst>
              <a:ext uri="{FF2B5EF4-FFF2-40B4-BE49-F238E27FC236}">
                <a16:creationId xmlns:a16="http://schemas.microsoft.com/office/drawing/2014/main" id="{8C168F01-A873-A215-EA25-04643A746C26}"/>
              </a:ext>
            </a:extLst>
          </p:cNvPr>
          <p:cNvSpPr/>
          <p:nvPr/>
        </p:nvSpPr>
        <p:spPr>
          <a:xfrm>
            <a:off x="17382855" y="9306337"/>
            <a:ext cx="320173" cy="427416"/>
          </a:xfrm>
          <a:custGeom>
            <a:avLst/>
            <a:gdLst/>
            <a:ahLst/>
            <a:cxnLst/>
            <a:rect l="l" t="t" r="r" b="b"/>
            <a:pathLst>
              <a:path w="320173" h="427416">
                <a:moveTo>
                  <a:pt x="0" y="0"/>
                </a:moveTo>
                <a:lnTo>
                  <a:pt x="320173" y="0"/>
                </a:lnTo>
                <a:lnTo>
                  <a:pt x="320173" y="427416"/>
                </a:lnTo>
                <a:lnTo>
                  <a:pt x="0" y="427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1" name="Freeform 21">
            <a:extLst>
              <a:ext uri="{FF2B5EF4-FFF2-40B4-BE49-F238E27FC236}">
                <a16:creationId xmlns:a16="http://schemas.microsoft.com/office/drawing/2014/main" id="{6B4DE9F0-5CF7-F53A-0F9D-9E368B1BA416}"/>
              </a:ext>
            </a:extLst>
          </p:cNvPr>
          <p:cNvSpPr/>
          <p:nvPr/>
        </p:nvSpPr>
        <p:spPr>
          <a:xfrm flipH="1">
            <a:off x="584087" y="9306337"/>
            <a:ext cx="320173" cy="427416"/>
          </a:xfrm>
          <a:custGeom>
            <a:avLst/>
            <a:gdLst/>
            <a:ahLst/>
            <a:cxnLst/>
            <a:rect l="l" t="t" r="r" b="b"/>
            <a:pathLst>
              <a:path w="320173" h="427416">
                <a:moveTo>
                  <a:pt x="320174" y="0"/>
                </a:moveTo>
                <a:lnTo>
                  <a:pt x="0" y="0"/>
                </a:lnTo>
                <a:lnTo>
                  <a:pt x="0" y="427416"/>
                </a:lnTo>
                <a:lnTo>
                  <a:pt x="320174" y="427416"/>
                </a:lnTo>
                <a:lnTo>
                  <a:pt x="32017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grpSp>
        <p:nvGrpSpPr>
          <p:cNvPr id="22" name="Group 22">
            <a:extLst>
              <a:ext uri="{FF2B5EF4-FFF2-40B4-BE49-F238E27FC236}">
                <a16:creationId xmlns:a16="http://schemas.microsoft.com/office/drawing/2014/main" id="{537CB76B-6AEA-3BEF-960C-51C9920ECD3F}"/>
              </a:ext>
            </a:extLst>
          </p:cNvPr>
          <p:cNvGrpSpPr/>
          <p:nvPr/>
        </p:nvGrpSpPr>
        <p:grpSpPr>
          <a:xfrm>
            <a:off x="7507224" y="9193555"/>
            <a:ext cx="1271608" cy="652980"/>
            <a:chOff x="0" y="0"/>
            <a:chExt cx="334909" cy="171978"/>
          </a:xfrm>
        </p:grpSpPr>
        <p:sp>
          <p:nvSpPr>
            <p:cNvPr id="23" name="Freeform 23">
              <a:extLst>
                <a:ext uri="{FF2B5EF4-FFF2-40B4-BE49-F238E27FC236}">
                  <a16:creationId xmlns:a16="http://schemas.microsoft.com/office/drawing/2014/main" id="{7BA56018-3C6D-A5CB-6B95-9F2400235179}"/>
                </a:ext>
              </a:extLst>
            </p:cNvPr>
            <p:cNvSpPr/>
            <p:nvPr/>
          </p:nvSpPr>
          <p:spPr>
            <a:xfrm>
              <a:off x="0" y="0"/>
              <a:ext cx="334909" cy="171978"/>
            </a:xfrm>
            <a:custGeom>
              <a:avLst/>
              <a:gdLst/>
              <a:ahLst/>
              <a:cxnLst/>
              <a:rect l="l" t="t" r="r" b="b"/>
              <a:pathLst>
                <a:path w="334909" h="171978">
                  <a:moveTo>
                    <a:pt x="0" y="0"/>
                  </a:moveTo>
                  <a:lnTo>
                    <a:pt x="334909" y="0"/>
                  </a:lnTo>
                  <a:lnTo>
                    <a:pt x="334909" y="171978"/>
                  </a:lnTo>
                  <a:lnTo>
                    <a:pt x="0" y="171978"/>
                  </a:lnTo>
                  <a:close/>
                </a:path>
              </a:pathLst>
            </a:custGeom>
            <a:solidFill>
              <a:srgbClr val="999999"/>
            </a:solidFill>
            <a:ln w="28575" cap="sq">
              <a:solidFill>
                <a:srgbClr val="000000"/>
              </a:solidFill>
              <a:prstDash val="solid"/>
              <a:miter/>
            </a:ln>
          </p:spPr>
          <p:txBody>
            <a:bodyPr/>
            <a:lstStyle/>
            <a:p>
              <a:endParaRPr lang="de-DE"/>
            </a:p>
          </p:txBody>
        </p:sp>
        <p:sp>
          <p:nvSpPr>
            <p:cNvPr id="24" name="TextBox 24">
              <a:extLst>
                <a:ext uri="{FF2B5EF4-FFF2-40B4-BE49-F238E27FC236}">
                  <a16:creationId xmlns:a16="http://schemas.microsoft.com/office/drawing/2014/main" id="{5971495F-9208-C769-83AB-D721133E9D01}"/>
                </a:ext>
              </a:extLst>
            </p:cNvPr>
            <p:cNvSpPr txBox="1"/>
            <p:nvPr/>
          </p:nvSpPr>
          <p:spPr>
            <a:xfrm>
              <a:off x="0" y="-38100"/>
              <a:ext cx="334909" cy="210078"/>
            </a:xfrm>
            <a:prstGeom prst="rect">
              <a:avLst/>
            </a:prstGeom>
          </p:spPr>
          <p:txBody>
            <a:bodyPr lIns="50800" tIns="50800" rIns="50800" bIns="50800" rtlCol="0" anchor="ctr"/>
            <a:lstStyle/>
            <a:p>
              <a:pPr algn="ctr">
                <a:lnSpc>
                  <a:spcPts val="2659"/>
                </a:lnSpc>
                <a:spcBef>
                  <a:spcPct val="0"/>
                </a:spcBef>
              </a:pPr>
              <a:endParaRPr/>
            </a:p>
          </p:txBody>
        </p:sp>
      </p:grpSp>
      <p:sp>
        <p:nvSpPr>
          <p:cNvPr id="27" name="Freeform 27">
            <a:extLst>
              <a:ext uri="{FF2B5EF4-FFF2-40B4-BE49-F238E27FC236}">
                <a16:creationId xmlns:a16="http://schemas.microsoft.com/office/drawing/2014/main" id="{5B407D15-2325-8C13-0E1E-7421F3406838}"/>
              </a:ext>
            </a:extLst>
          </p:cNvPr>
          <p:cNvSpPr/>
          <p:nvPr/>
        </p:nvSpPr>
        <p:spPr>
          <a:xfrm>
            <a:off x="1195942" y="2974581"/>
            <a:ext cx="2057559" cy="939157"/>
          </a:xfrm>
          <a:custGeom>
            <a:avLst/>
            <a:gdLst/>
            <a:ahLst/>
            <a:cxnLst/>
            <a:rect l="l" t="t" r="r" b="b"/>
            <a:pathLst>
              <a:path w="2057559" h="939157">
                <a:moveTo>
                  <a:pt x="0" y="0"/>
                </a:moveTo>
                <a:lnTo>
                  <a:pt x="2057559" y="0"/>
                </a:lnTo>
                <a:lnTo>
                  <a:pt x="2057559" y="939157"/>
                </a:lnTo>
                <a:lnTo>
                  <a:pt x="0" y="939157"/>
                </a:lnTo>
                <a:lnTo>
                  <a:pt x="0" y="0"/>
                </a:lnTo>
                <a:close/>
              </a:path>
            </a:pathLst>
          </a:custGeom>
          <a:blipFill>
            <a:blip r:embed="rId10">
              <a:extLst>
                <a:ext uri="{96DAC541-7B7A-43D3-8B79-37D633B846F1}">
                  <asvg:svgBlip xmlns:asvg="http://schemas.microsoft.com/office/drawing/2016/SVG/main" r:embed="rId11"/>
                </a:ext>
              </a:extLst>
            </a:blip>
            <a:stretch>
              <a:fillRect l="-7577" t="-106959" r="-7368"/>
            </a:stretch>
          </a:blipFill>
        </p:spPr>
        <p:txBody>
          <a:bodyPr/>
          <a:lstStyle/>
          <a:p>
            <a:endParaRPr lang="de-DE"/>
          </a:p>
        </p:txBody>
      </p:sp>
      <p:sp>
        <p:nvSpPr>
          <p:cNvPr id="28" name="Freeform 28">
            <a:extLst>
              <a:ext uri="{FF2B5EF4-FFF2-40B4-BE49-F238E27FC236}">
                <a16:creationId xmlns:a16="http://schemas.microsoft.com/office/drawing/2014/main" id="{96403F19-33D6-E71A-F1D8-FAC82E0D3173}"/>
              </a:ext>
            </a:extLst>
          </p:cNvPr>
          <p:cNvSpPr/>
          <p:nvPr/>
        </p:nvSpPr>
        <p:spPr>
          <a:xfrm>
            <a:off x="4920376" y="2682182"/>
            <a:ext cx="1572970" cy="1572970"/>
          </a:xfrm>
          <a:custGeom>
            <a:avLst/>
            <a:gdLst/>
            <a:ahLst/>
            <a:cxnLst/>
            <a:rect l="l" t="t" r="r" b="b"/>
            <a:pathLst>
              <a:path w="1572970" h="1572970">
                <a:moveTo>
                  <a:pt x="0" y="0"/>
                </a:moveTo>
                <a:lnTo>
                  <a:pt x="1572969" y="0"/>
                </a:lnTo>
                <a:lnTo>
                  <a:pt x="1572969" y="1572970"/>
                </a:lnTo>
                <a:lnTo>
                  <a:pt x="0" y="15729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29" name="Freeform 29">
            <a:extLst>
              <a:ext uri="{FF2B5EF4-FFF2-40B4-BE49-F238E27FC236}">
                <a16:creationId xmlns:a16="http://schemas.microsoft.com/office/drawing/2014/main" id="{7A6D0983-F262-4F28-AC35-576628F87613}"/>
              </a:ext>
            </a:extLst>
          </p:cNvPr>
          <p:cNvSpPr/>
          <p:nvPr/>
        </p:nvSpPr>
        <p:spPr>
          <a:xfrm>
            <a:off x="8163474" y="2319682"/>
            <a:ext cx="1961052" cy="2004793"/>
          </a:xfrm>
          <a:custGeom>
            <a:avLst/>
            <a:gdLst/>
            <a:ahLst/>
            <a:cxnLst/>
            <a:rect l="l" t="t" r="r" b="b"/>
            <a:pathLst>
              <a:path w="1961052" h="2004793">
                <a:moveTo>
                  <a:pt x="0" y="0"/>
                </a:moveTo>
                <a:lnTo>
                  <a:pt x="1961052" y="0"/>
                </a:lnTo>
                <a:lnTo>
                  <a:pt x="1961052" y="2004793"/>
                </a:lnTo>
                <a:lnTo>
                  <a:pt x="0" y="20047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30" name="Freeform 30">
            <a:extLst>
              <a:ext uri="{FF2B5EF4-FFF2-40B4-BE49-F238E27FC236}">
                <a16:creationId xmlns:a16="http://schemas.microsoft.com/office/drawing/2014/main" id="{470432AD-FFB7-D5E9-E618-C0EE931915BF}"/>
              </a:ext>
            </a:extLst>
          </p:cNvPr>
          <p:cNvSpPr/>
          <p:nvPr/>
        </p:nvSpPr>
        <p:spPr>
          <a:xfrm>
            <a:off x="15212427" y="2552700"/>
            <a:ext cx="1841980" cy="1831933"/>
          </a:xfrm>
          <a:custGeom>
            <a:avLst/>
            <a:gdLst/>
            <a:ahLst/>
            <a:cxnLst/>
            <a:rect l="l" t="t" r="r" b="b"/>
            <a:pathLst>
              <a:path w="1841980" h="1831933">
                <a:moveTo>
                  <a:pt x="0" y="0"/>
                </a:moveTo>
                <a:lnTo>
                  <a:pt x="1841980" y="0"/>
                </a:lnTo>
                <a:lnTo>
                  <a:pt x="1841980" y="1831933"/>
                </a:lnTo>
                <a:lnTo>
                  <a:pt x="0" y="183193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31" name="Freeform 31">
            <a:extLst>
              <a:ext uri="{FF2B5EF4-FFF2-40B4-BE49-F238E27FC236}">
                <a16:creationId xmlns:a16="http://schemas.microsoft.com/office/drawing/2014/main" id="{13DAA88B-B51B-B0DD-845A-02440EFFC4F3}"/>
              </a:ext>
            </a:extLst>
          </p:cNvPr>
          <p:cNvSpPr/>
          <p:nvPr/>
        </p:nvSpPr>
        <p:spPr>
          <a:xfrm>
            <a:off x="11791401" y="2682182"/>
            <a:ext cx="1754151" cy="1763772"/>
          </a:xfrm>
          <a:custGeom>
            <a:avLst/>
            <a:gdLst/>
            <a:ahLst/>
            <a:cxnLst/>
            <a:rect l="l" t="t" r="r" b="b"/>
            <a:pathLst>
              <a:path w="1754151" h="1763772">
                <a:moveTo>
                  <a:pt x="0" y="0"/>
                </a:moveTo>
                <a:lnTo>
                  <a:pt x="1754151" y="0"/>
                </a:lnTo>
                <a:lnTo>
                  <a:pt x="1754151" y="1763772"/>
                </a:lnTo>
                <a:lnTo>
                  <a:pt x="0" y="17637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sp>
        <p:nvSpPr>
          <p:cNvPr id="32" name="Freeform 32">
            <a:extLst>
              <a:ext uri="{FF2B5EF4-FFF2-40B4-BE49-F238E27FC236}">
                <a16:creationId xmlns:a16="http://schemas.microsoft.com/office/drawing/2014/main" id="{64964CBB-33D8-1CB3-1815-9A848BEC01F8}"/>
              </a:ext>
            </a:extLst>
          </p:cNvPr>
          <p:cNvSpPr/>
          <p:nvPr/>
        </p:nvSpPr>
        <p:spPr>
          <a:xfrm rot="-5400000">
            <a:off x="3609948" y="319280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34" name="TextBox 34">
            <a:extLst>
              <a:ext uri="{FF2B5EF4-FFF2-40B4-BE49-F238E27FC236}">
                <a16:creationId xmlns:a16="http://schemas.microsoft.com/office/drawing/2014/main" id="{493CD599-5593-D2ED-9949-FB7910DC6BF1}"/>
              </a:ext>
            </a:extLst>
          </p:cNvPr>
          <p:cNvSpPr txBox="1"/>
          <p:nvPr/>
        </p:nvSpPr>
        <p:spPr>
          <a:xfrm>
            <a:off x="584087" y="644177"/>
            <a:ext cx="14628340" cy="1382366"/>
          </a:xfrm>
          <a:prstGeom prst="rect">
            <a:avLst/>
          </a:prstGeom>
        </p:spPr>
        <p:txBody>
          <a:bodyPr wrap="square" lIns="0" tIns="0" rIns="0" bIns="0" rtlCol="0" anchor="t">
            <a:spAutoFit/>
          </a:bodyPr>
          <a:lstStyle/>
          <a:p>
            <a:pPr>
              <a:lnSpc>
                <a:spcPct val="150000"/>
              </a:lnSpc>
            </a:pPr>
            <a:r>
              <a:rPr lang="en-US" sz="3200" b="1" spc="-118" dirty="0">
                <a:solidFill>
                  <a:schemeClr val="bg1"/>
                </a:solidFill>
                <a:latin typeface="Anonymous Pro Bold"/>
                <a:ea typeface="Anonymous Pro Bold"/>
                <a:cs typeface="Anonymous Pro Bold"/>
                <a:sym typeface="Anonymous Pro Bold"/>
              </a:rPr>
              <a:t>WENDE NUN DIE IOT-KETTE AUF EINE SMARTWATCH AN: WAS TUN DIE EINZELNEN KOMPONENTEN HIER GENAU?</a:t>
            </a:r>
          </a:p>
        </p:txBody>
      </p:sp>
      <p:sp>
        <p:nvSpPr>
          <p:cNvPr id="38" name="TextBox 38">
            <a:extLst>
              <a:ext uri="{FF2B5EF4-FFF2-40B4-BE49-F238E27FC236}">
                <a16:creationId xmlns:a16="http://schemas.microsoft.com/office/drawing/2014/main" id="{C4EB892F-6BA5-B5AD-C5FA-5FF38B940BDB}"/>
              </a:ext>
            </a:extLst>
          </p:cNvPr>
          <p:cNvSpPr txBox="1"/>
          <p:nvPr/>
        </p:nvSpPr>
        <p:spPr>
          <a:xfrm>
            <a:off x="1039679" y="4836102"/>
            <a:ext cx="2125299" cy="365442"/>
          </a:xfrm>
          <a:prstGeom prst="rect">
            <a:avLst/>
          </a:prstGeom>
        </p:spPr>
        <p:txBody>
          <a:bodyPr lIns="0" tIns="0" rIns="0" bIns="0" rtlCol="0" anchor="t">
            <a:spAutoFit/>
          </a:bodyPr>
          <a:lstStyle/>
          <a:p>
            <a:pPr algn="ctr">
              <a:lnSpc>
                <a:spcPts val="2616"/>
              </a:lnSpc>
            </a:pPr>
            <a:r>
              <a:rPr lang="en-US" sz="3078" b="1" spc="-104">
                <a:solidFill>
                  <a:srgbClr val="000000"/>
                </a:solidFill>
                <a:latin typeface="Anonymous Pro Bold"/>
                <a:ea typeface="Anonymous Pro Bold"/>
                <a:cs typeface="Anonymous Pro Bold"/>
                <a:sym typeface="Anonymous Pro Bold"/>
              </a:rPr>
              <a:t>SENSOR</a:t>
            </a:r>
          </a:p>
        </p:txBody>
      </p:sp>
      <p:sp>
        <p:nvSpPr>
          <p:cNvPr id="39" name="TextBox 39">
            <a:extLst>
              <a:ext uri="{FF2B5EF4-FFF2-40B4-BE49-F238E27FC236}">
                <a16:creationId xmlns:a16="http://schemas.microsoft.com/office/drawing/2014/main" id="{759A98B3-B08F-1EB9-2F2D-A581E73F9AA0}"/>
              </a:ext>
            </a:extLst>
          </p:cNvPr>
          <p:cNvSpPr txBox="1"/>
          <p:nvPr/>
        </p:nvSpPr>
        <p:spPr>
          <a:xfrm>
            <a:off x="3941794" y="4650364"/>
            <a:ext cx="3509256" cy="1003160"/>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LOKALES GERÄT / MIKROCONTROLLER / AKTOR</a:t>
            </a:r>
          </a:p>
        </p:txBody>
      </p:sp>
      <p:sp>
        <p:nvSpPr>
          <p:cNvPr id="40" name="TextBox 40">
            <a:extLst>
              <a:ext uri="{FF2B5EF4-FFF2-40B4-BE49-F238E27FC236}">
                <a16:creationId xmlns:a16="http://schemas.microsoft.com/office/drawing/2014/main" id="{EF74286C-91A3-7786-E51F-263946C5D878}"/>
              </a:ext>
            </a:extLst>
          </p:cNvPr>
          <p:cNvSpPr txBox="1"/>
          <p:nvPr/>
        </p:nvSpPr>
        <p:spPr>
          <a:xfrm>
            <a:off x="7389372" y="4836102"/>
            <a:ext cx="3509256" cy="336311"/>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NETZWERK</a:t>
            </a:r>
          </a:p>
        </p:txBody>
      </p:sp>
      <p:sp>
        <p:nvSpPr>
          <p:cNvPr id="41" name="TextBox 41">
            <a:extLst>
              <a:ext uri="{FF2B5EF4-FFF2-40B4-BE49-F238E27FC236}">
                <a16:creationId xmlns:a16="http://schemas.microsoft.com/office/drawing/2014/main" id="{374C5283-2259-A4BA-BC19-942905886D4D}"/>
              </a:ext>
            </a:extLst>
          </p:cNvPr>
          <p:cNvSpPr txBox="1"/>
          <p:nvPr/>
        </p:nvSpPr>
        <p:spPr>
          <a:xfrm>
            <a:off x="10981112" y="4836102"/>
            <a:ext cx="3509256" cy="336311"/>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Server/ CLOUD</a:t>
            </a:r>
          </a:p>
        </p:txBody>
      </p:sp>
      <p:sp>
        <p:nvSpPr>
          <p:cNvPr id="43" name="Freeform 43">
            <a:extLst>
              <a:ext uri="{FF2B5EF4-FFF2-40B4-BE49-F238E27FC236}">
                <a16:creationId xmlns:a16="http://schemas.microsoft.com/office/drawing/2014/main" id="{329AE2F3-D4D4-E3B4-4F67-51F79E894158}"/>
              </a:ext>
            </a:extLst>
          </p:cNvPr>
          <p:cNvSpPr/>
          <p:nvPr/>
        </p:nvSpPr>
        <p:spPr>
          <a:xfrm rot="-5400000">
            <a:off x="7126750" y="319280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44" name="Freeform 44">
            <a:extLst>
              <a:ext uri="{FF2B5EF4-FFF2-40B4-BE49-F238E27FC236}">
                <a16:creationId xmlns:a16="http://schemas.microsoft.com/office/drawing/2014/main" id="{5FCAEC12-9171-9E1C-B75B-0F6A58C2499E}"/>
              </a:ext>
            </a:extLst>
          </p:cNvPr>
          <p:cNvSpPr/>
          <p:nvPr/>
        </p:nvSpPr>
        <p:spPr>
          <a:xfrm rot="-5400000">
            <a:off x="10761571" y="319280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45" name="Freeform 45">
            <a:extLst>
              <a:ext uri="{FF2B5EF4-FFF2-40B4-BE49-F238E27FC236}">
                <a16:creationId xmlns:a16="http://schemas.microsoft.com/office/drawing/2014/main" id="{22E873C5-DEC5-81CD-42BC-0419C1B546F3}"/>
              </a:ext>
            </a:extLst>
          </p:cNvPr>
          <p:cNvSpPr/>
          <p:nvPr/>
        </p:nvSpPr>
        <p:spPr>
          <a:xfrm rot="5400000">
            <a:off x="13868161" y="3237484"/>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49" name="Freeform 28">
            <a:extLst>
              <a:ext uri="{FF2B5EF4-FFF2-40B4-BE49-F238E27FC236}">
                <a16:creationId xmlns:a16="http://schemas.microsoft.com/office/drawing/2014/main" id="{A5A86F2B-9F0E-B6C7-FBF1-23E520DE6EDC}"/>
              </a:ext>
            </a:extLst>
          </p:cNvPr>
          <p:cNvSpPr/>
          <p:nvPr/>
        </p:nvSpPr>
        <p:spPr>
          <a:xfrm>
            <a:off x="8559865" y="6313730"/>
            <a:ext cx="1572970" cy="1572970"/>
          </a:xfrm>
          <a:custGeom>
            <a:avLst/>
            <a:gdLst/>
            <a:ahLst/>
            <a:cxnLst/>
            <a:rect l="l" t="t" r="r" b="b"/>
            <a:pathLst>
              <a:path w="1572970" h="1572970">
                <a:moveTo>
                  <a:pt x="0" y="0"/>
                </a:moveTo>
                <a:lnTo>
                  <a:pt x="1572969" y="0"/>
                </a:lnTo>
                <a:lnTo>
                  <a:pt x="1572969" y="1572970"/>
                </a:lnTo>
                <a:lnTo>
                  <a:pt x="0" y="15729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50" name="Freeform 29">
            <a:extLst>
              <a:ext uri="{FF2B5EF4-FFF2-40B4-BE49-F238E27FC236}">
                <a16:creationId xmlns:a16="http://schemas.microsoft.com/office/drawing/2014/main" id="{E3D02949-E05F-0E5D-07A0-86AAEDB05862}"/>
              </a:ext>
            </a:extLst>
          </p:cNvPr>
          <p:cNvSpPr/>
          <p:nvPr/>
        </p:nvSpPr>
        <p:spPr>
          <a:xfrm>
            <a:off x="11802963" y="5958107"/>
            <a:ext cx="1961052" cy="2004793"/>
          </a:xfrm>
          <a:custGeom>
            <a:avLst/>
            <a:gdLst/>
            <a:ahLst/>
            <a:cxnLst/>
            <a:rect l="l" t="t" r="r" b="b"/>
            <a:pathLst>
              <a:path w="1961052" h="2004793">
                <a:moveTo>
                  <a:pt x="0" y="0"/>
                </a:moveTo>
                <a:lnTo>
                  <a:pt x="1961052" y="0"/>
                </a:lnTo>
                <a:lnTo>
                  <a:pt x="1961052" y="2004793"/>
                </a:lnTo>
                <a:lnTo>
                  <a:pt x="0" y="20047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51" name="TextBox 39">
            <a:extLst>
              <a:ext uri="{FF2B5EF4-FFF2-40B4-BE49-F238E27FC236}">
                <a16:creationId xmlns:a16="http://schemas.microsoft.com/office/drawing/2014/main" id="{74CFBBE5-4B19-9704-FCB3-C4829D3B0790}"/>
              </a:ext>
            </a:extLst>
          </p:cNvPr>
          <p:cNvSpPr txBox="1"/>
          <p:nvPr/>
        </p:nvSpPr>
        <p:spPr>
          <a:xfrm>
            <a:off x="7581283" y="8126797"/>
            <a:ext cx="3509256" cy="1003160"/>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LOKALES GERÄT / MIKROCONTROLLER /</a:t>
            </a:r>
            <a:br>
              <a:rPr lang="en-US" sz="3078" b="1" spc="-104" dirty="0">
                <a:solidFill>
                  <a:srgbClr val="000000"/>
                </a:solidFill>
                <a:latin typeface="Anonymous Pro Bold"/>
                <a:ea typeface="Anonymous Pro Bold"/>
                <a:cs typeface="Anonymous Pro Bold"/>
                <a:sym typeface="Anonymous Pro Bold"/>
              </a:rPr>
            </a:br>
            <a:r>
              <a:rPr lang="en-US" sz="3078" b="1" spc="-104" dirty="0">
                <a:solidFill>
                  <a:srgbClr val="000000"/>
                </a:solidFill>
                <a:latin typeface="Anonymous Pro Bold"/>
                <a:ea typeface="Anonymous Pro Bold"/>
                <a:cs typeface="Anonymous Pro Bold"/>
                <a:sym typeface="Anonymous Pro Bold"/>
              </a:rPr>
              <a:t>AKTOR</a:t>
            </a:r>
          </a:p>
        </p:txBody>
      </p:sp>
      <p:sp>
        <p:nvSpPr>
          <p:cNvPr id="52" name="TextBox 40">
            <a:extLst>
              <a:ext uri="{FF2B5EF4-FFF2-40B4-BE49-F238E27FC236}">
                <a16:creationId xmlns:a16="http://schemas.microsoft.com/office/drawing/2014/main" id="{E26F9BB7-A4EA-3AD6-4D7E-4BD930EE3608}"/>
              </a:ext>
            </a:extLst>
          </p:cNvPr>
          <p:cNvSpPr txBox="1"/>
          <p:nvPr/>
        </p:nvSpPr>
        <p:spPr>
          <a:xfrm>
            <a:off x="11028861" y="8464789"/>
            <a:ext cx="3509256" cy="336311"/>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NETZWERK</a:t>
            </a:r>
          </a:p>
        </p:txBody>
      </p:sp>
      <p:sp>
        <p:nvSpPr>
          <p:cNvPr id="53" name="Freeform 44">
            <a:extLst>
              <a:ext uri="{FF2B5EF4-FFF2-40B4-BE49-F238E27FC236}">
                <a16:creationId xmlns:a16="http://schemas.microsoft.com/office/drawing/2014/main" id="{9102E661-4C61-0453-C362-A7AF8B0226E9}"/>
              </a:ext>
            </a:extLst>
          </p:cNvPr>
          <p:cNvSpPr/>
          <p:nvPr/>
        </p:nvSpPr>
        <p:spPr>
          <a:xfrm rot="5400000">
            <a:off x="10705276" y="6713704"/>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54" name="Freeform 44">
            <a:extLst>
              <a:ext uri="{FF2B5EF4-FFF2-40B4-BE49-F238E27FC236}">
                <a16:creationId xmlns:a16="http://schemas.microsoft.com/office/drawing/2014/main" id="{386ED8DF-EEEA-9597-E430-5253E4E1B537}"/>
              </a:ext>
            </a:extLst>
          </p:cNvPr>
          <p:cNvSpPr/>
          <p:nvPr/>
        </p:nvSpPr>
        <p:spPr>
          <a:xfrm>
            <a:off x="12520867" y="5207711"/>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55" name="Freeform 45">
            <a:extLst>
              <a:ext uri="{FF2B5EF4-FFF2-40B4-BE49-F238E27FC236}">
                <a16:creationId xmlns:a16="http://schemas.microsoft.com/office/drawing/2014/main" id="{B3FD486E-7B75-6D06-5BDD-68B60C25ADBC}"/>
              </a:ext>
            </a:extLst>
          </p:cNvPr>
          <p:cNvSpPr/>
          <p:nvPr/>
        </p:nvSpPr>
        <p:spPr>
          <a:xfrm rot="16200000">
            <a:off x="14410195" y="3237483"/>
            <a:ext cx="525244" cy="694433"/>
          </a:xfrm>
          <a:custGeom>
            <a:avLst/>
            <a:gdLst/>
            <a:ahLst/>
            <a:cxnLst/>
            <a:rect l="l" t="t" r="r" b="b"/>
            <a:pathLst>
              <a:path w="525244" h="694433">
                <a:moveTo>
                  <a:pt x="0" y="0"/>
                </a:moveTo>
                <a:lnTo>
                  <a:pt x="525244" y="0"/>
                </a:lnTo>
                <a:lnTo>
                  <a:pt x="525244" y="694433"/>
                </a:lnTo>
                <a:lnTo>
                  <a:pt x="0" y="6944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25" name="TextBox 42">
            <a:extLst>
              <a:ext uri="{FF2B5EF4-FFF2-40B4-BE49-F238E27FC236}">
                <a16:creationId xmlns:a16="http://schemas.microsoft.com/office/drawing/2014/main" id="{71F1765F-435C-7D9C-C0DD-356FD35CBE5A}"/>
              </a:ext>
            </a:extLst>
          </p:cNvPr>
          <p:cNvSpPr txBox="1"/>
          <p:nvPr/>
        </p:nvSpPr>
        <p:spPr>
          <a:xfrm>
            <a:off x="14388704" y="4853759"/>
            <a:ext cx="3509256" cy="689292"/>
          </a:xfrm>
          <a:prstGeom prst="rect">
            <a:avLst/>
          </a:prstGeom>
        </p:spPr>
        <p:txBody>
          <a:bodyPr lIns="0" tIns="0" rIns="0" bIns="0" rtlCol="0" anchor="t">
            <a:spAutoFit/>
          </a:bodyPr>
          <a:lstStyle/>
          <a:p>
            <a:pPr algn="ctr">
              <a:lnSpc>
                <a:spcPts val="2616"/>
              </a:lnSpc>
            </a:pPr>
            <a:r>
              <a:rPr lang="en-US" sz="3078" b="1" spc="-104" dirty="0">
                <a:solidFill>
                  <a:srgbClr val="000000"/>
                </a:solidFill>
                <a:latin typeface="Anonymous Pro Bold"/>
                <a:ea typeface="Anonymous Pro Bold"/>
                <a:cs typeface="Anonymous Pro Bold"/>
                <a:sym typeface="Anonymous Pro Bold"/>
              </a:rPr>
              <a:t>APP/ NUTZEROBERFLÄCHE</a:t>
            </a:r>
          </a:p>
        </p:txBody>
      </p:sp>
    </p:spTree>
    <p:extLst>
      <p:ext uri="{BB962C8B-B14F-4D97-AF65-F5344CB8AC3E}">
        <p14:creationId xmlns:p14="http://schemas.microsoft.com/office/powerpoint/2010/main" val="199632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ACACA"/>
        </a:solidFill>
        <a:effectLst/>
      </p:bgPr>
    </p:bg>
    <p:spTree>
      <p:nvGrpSpPr>
        <p:cNvPr id="1" name=""/>
        <p:cNvGrpSpPr/>
        <p:nvPr/>
      </p:nvGrpSpPr>
      <p:grpSpPr>
        <a:xfrm>
          <a:off x="0" y="0"/>
          <a:ext cx="0" cy="0"/>
          <a:chOff x="0" y="0"/>
          <a:chExt cx="0" cy="0"/>
        </a:xfrm>
      </p:grpSpPr>
      <p:grpSp>
        <p:nvGrpSpPr>
          <p:cNvPr id="2" name="Group 2"/>
          <p:cNvGrpSpPr/>
          <p:nvPr/>
        </p:nvGrpSpPr>
        <p:grpSpPr>
          <a:xfrm>
            <a:off x="408934" y="440465"/>
            <a:ext cx="17470132" cy="957120"/>
            <a:chOff x="0" y="0"/>
            <a:chExt cx="4601187" cy="252081"/>
          </a:xfrm>
        </p:grpSpPr>
        <p:sp>
          <p:nvSpPr>
            <p:cNvPr id="3" name="Freeform 3"/>
            <p:cNvSpPr/>
            <p:nvPr/>
          </p:nvSpPr>
          <p:spPr>
            <a:xfrm>
              <a:off x="0" y="0"/>
              <a:ext cx="4601187" cy="252081"/>
            </a:xfrm>
            <a:custGeom>
              <a:avLst/>
              <a:gdLst/>
              <a:ahLst/>
              <a:cxnLst/>
              <a:rect l="l" t="t" r="r" b="b"/>
              <a:pathLst>
                <a:path w="4601187" h="252081">
                  <a:moveTo>
                    <a:pt x="0" y="0"/>
                  </a:moveTo>
                  <a:lnTo>
                    <a:pt x="4601187" y="0"/>
                  </a:lnTo>
                  <a:lnTo>
                    <a:pt x="4601187" y="252081"/>
                  </a:lnTo>
                  <a:lnTo>
                    <a:pt x="0" y="252081"/>
                  </a:lnTo>
                  <a:close/>
                </a:path>
              </a:pathLst>
            </a:custGeom>
            <a:solidFill>
              <a:srgbClr val="0057CC"/>
            </a:solidFill>
            <a:ln w="28575" cap="sq">
              <a:solidFill>
                <a:srgbClr val="000000"/>
              </a:solidFill>
              <a:prstDash val="solid"/>
              <a:miter/>
            </a:ln>
          </p:spPr>
          <p:txBody>
            <a:bodyPr/>
            <a:lstStyle/>
            <a:p>
              <a:endParaRPr lang="de-DE"/>
            </a:p>
          </p:txBody>
        </p:sp>
        <p:sp>
          <p:nvSpPr>
            <p:cNvPr id="4" name="TextBox 4"/>
            <p:cNvSpPr txBox="1"/>
            <p:nvPr/>
          </p:nvSpPr>
          <p:spPr>
            <a:xfrm>
              <a:off x="0" y="-47625"/>
              <a:ext cx="4601187" cy="29970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08934" y="2301613"/>
            <a:ext cx="17470132" cy="7544923"/>
            <a:chOff x="0" y="0"/>
            <a:chExt cx="4601187" cy="1987140"/>
          </a:xfrm>
        </p:grpSpPr>
        <p:sp>
          <p:nvSpPr>
            <p:cNvPr id="6" name="Freeform 6"/>
            <p:cNvSpPr/>
            <p:nvPr/>
          </p:nvSpPr>
          <p:spPr>
            <a:xfrm>
              <a:off x="0" y="0"/>
              <a:ext cx="4601187" cy="1987140"/>
            </a:xfrm>
            <a:custGeom>
              <a:avLst/>
              <a:gdLst/>
              <a:ahLst/>
              <a:cxnLst/>
              <a:rect l="l" t="t" r="r" b="b"/>
              <a:pathLst>
                <a:path w="4601187" h="1987140">
                  <a:moveTo>
                    <a:pt x="0" y="0"/>
                  </a:moveTo>
                  <a:lnTo>
                    <a:pt x="4601187" y="0"/>
                  </a:lnTo>
                  <a:lnTo>
                    <a:pt x="4601187" y="1987140"/>
                  </a:lnTo>
                  <a:lnTo>
                    <a:pt x="0" y="1987140"/>
                  </a:lnTo>
                  <a:close/>
                </a:path>
              </a:pathLst>
            </a:custGeom>
            <a:solidFill>
              <a:srgbClr val="FFFFFF"/>
            </a:solidFill>
            <a:ln w="28575" cap="sq">
              <a:solidFill>
                <a:srgbClr val="000000"/>
              </a:solidFill>
              <a:prstDash val="solid"/>
              <a:miter/>
            </a:ln>
          </p:spPr>
          <p:txBody>
            <a:bodyPr/>
            <a:lstStyle/>
            <a:p>
              <a:endParaRPr lang="de-DE"/>
            </a:p>
          </p:txBody>
        </p:sp>
        <p:sp>
          <p:nvSpPr>
            <p:cNvPr id="7" name="TextBox 7"/>
            <p:cNvSpPr txBox="1"/>
            <p:nvPr/>
          </p:nvSpPr>
          <p:spPr>
            <a:xfrm>
              <a:off x="0" y="-47625"/>
              <a:ext cx="4601187" cy="203476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712909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9" name="Freeform 9"/>
          <p:cNvSpPr/>
          <p:nvPr/>
        </p:nvSpPr>
        <p:spPr>
          <a:xfrm>
            <a:off x="16467139"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0" name="Freeform 10"/>
          <p:cNvSpPr/>
          <p:nvPr/>
        </p:nvSpPr>
        <p:spPr>
          <a:xfrm>
            <a:off x="1580721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nvGrpSpPr>
          <p:cNvPr id="11" name="Group 11"/>
          <p:cNvGrpSpPr/>
          <p:nvPr/>
        </p:nvGrpSpPr>
        <p:grpSpPr>
          <a:xfrm>
            <a:off x="408934" y="9193555"/>
            <a:ext cx="17470132" cy="652980"/>
            <a:chOff x="0" y="0"/>
            <a:chExt cx="4601187" cy="171978"/>
          </a:xfrm>
        </p:grpSpPr>
        <p:sp>
          <p:nvSpPr>
            <p:cNvPr id="12" name="Freeform 12"/>
            <p:cNvSpPr/>
            <p:nvPr/>
          </p:nvSpPr>
          <p:spPr>
            <a:xfrm>
              <a:off x="0" y="0"/>
              <a:ext cx="4601187" cy="171978"/>
            </a:xfrm>
            <a:custGeom>
              <a:avLst/>
              <a:gdLst/>
              <a:ahLst/>
              <a:cxnLst/>
              <a:rect l="l" t="t" r="r" b="b"/>
              <a:pathLst>
                <a:path w="4601187" h="171978">
                  <a:moveTo>
                    <a:pt x="0" y="0"/>
                  </a:moveTo>
                  <a:lnTo>
                    <a:pt x="4601187" y="0"/>
                  </a:lnTo>
                  <a:lnTo>
                    <a:pt x="46011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3" name="TextBox 13"/>
            <p:cNvSpPr txBox="1"/>
            <p:nvPr/>
          </p:nvSpPr>
          <p:spPr>
            <a:xfrm>
              <a:off x="0" y="-38100"/>
              <a:ext cx="46011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08934" y="9193555"/>
            <a:ext cx="755149" cy="652980"/>
            <a:chOff x="0" y="0"/>
            <a:chExt cx="198887" cy="171978"/>
          </a:xfrm>
        </p:grpSpPr>
        <p:sp>
          <p:nvSpPr>
            <p:cNvPr id="15" name="Freeform 15"/>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6" name="TextBox 16"/>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7123917" y="9193555"/>
            <a:ext cx="755149" cy="652980"/>
            <a:chOff x="0" y="0"/>
            <a:chExt cx="198887" cy="171978"/>
          </a:xfrm>
        </p:grpSpPr>
        <p:sp>
          <p:nvSpPr>
            <p:cNvPr id="18" name="Freeform 18"/>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9" name="TextBox 19"/>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p:cNvSpPr/>
          <p:nvPr/>
        </p:nvSpPr>
        <p:spPr>
          <a:xfrm>
            <a:off x="17382855" y="9306337"/>
            <a:ext cx="320173" cy="427416"/>
          </a:xfrm>
          <a:custGeom>
            <a:avLst/>
            <a:gdLst/>
            <a:ahLst/>
            <a:cxnLst/>
            <a:rect l="l" t="t" r="r" b="b"/>
            <a:pathLst>
              <a:path w="320173" h="427416">
                <a:moveTo>
                  <a:pt x="0" y="0"/>
                </a:moveTo>
                <a:lnTo>
                  <a:pt x="320173" y="0"/>
                </a:lnTo>
                <a:lnTo>
                  <a:pt x="320173" y="427416"/>
                </a:lnTo>
                <a:lnTo>
                  <a:pt x="0" y="427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1" name="Freeform 21"/>
          <p:cNvSpPr/>
          <p:nvPr/>
        </p:nvSpPr>
        <p:spPr>
          <a:xfrm flipH="1">
            <a:off x="584087" y="9306337"/>
            <a:ext cx="320173" cy="427416"/>
          </a:xfrm>
          <a:custGeom>
            <a:avLst/>
            <a:gdLst/>
            <a:ahLst/>
            <a:cxnLst/>
            <a:rect l="l" t="t" r="r" b="b"/>
            <a:pathLst>
              <a:path w="320173" h="427416">
                <a:moveTo>
                  <a:pt x="320174" y="0"/>
                </a:moveTo>
                <a:lnTo>
                  <a:pt x="0" y="0"/>
                </a:lnTo>
                <a:lnTo>
                  <a:pt x="0" y="427416"/>
                </a:lnTo>
                <a:lnTo>
                  <a:pt x="320174" y="427416"/>
                </a:lnTo>
                <a:lnTo>
                  <a:pt x="32017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2" name="Freeform 22"/>
          <p:cNvSpPr/>
          <p:nvPr/>
        </p:nvSpPr>
        <p:spPr>
          <a:xfrm>
            <a:off x="1028700" y="3696755"/>
            <a:ext cx="7321308" cy="3900261"/>
          </a:xfrm>
          <a:custGeom>
            <a:avLst/>
            <a:gdLst/>
            <a:ahLst/>
            <a:cxnLst/>
            <a:rect l="l" t="t" r="r" b="b"/>
            <a:pathLst>
              <a:path w="7321308" h="3900261">
                <a:moveTo>
                  <a:pt x="0" y="0"/>
                </a:moveTo>
                <a:lnTo>
                  <a:pt x="7321308" y="0"/>
                </a:lnTo>
                <a:lnTo>
                  <a:pt x="7321308" y="3900261"/>
                </a:lnTo>
                <a:lnTo>
                  <a:pt x="0" y="390026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23" name="Freeform 23"/>
          <p:cNvSpPr/>
          <p:nvPr/>
        </p:nvSpPr>
        <p:spPr>
          <a:xfrm>
            <a:off x="639635" y="2942828"/>
            <a:ext cx="1048895" cy="1018382"/>
          </a:xfrm>
          <a:custGeom>
            <a:avLst/>
            <a:gdLst/>
            <a:ahLst/>
            <a:cxnLst/>
            <a:rect l="l" t="t" r="r" b="b"/>
            <a:pathLst>
              <a:path w="1048895" h="1018382">
                <a:moveTo>
                  <a:pt x="0" y="0"/>
                </a:moveTo>
                <a:lnTo>
                  <a:pt x="1048895" y="0"/>
                </a:lnTo>
                <a:lnTo>
                  <a:pt x="1048895" y="1018382"/>
                </a:lnTo>
                <a:lnTo>
                  <a:pt x="0" y="10183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24" name="TextBox 24"/>
          <p:cNvSpPr txBox="1"/>
          <p:nvPr/>
        </p:nvSpPr>
        <p:spPr>
          <a:xfrm>
            <a:off x="1921993" y="4262763"/>
            <a:ext cx="5534722" cy="2911122"/>
          </a:xfrm>
          <a:prstGeom prst="rect">
            <a:avLst/>
          </a:prstGeom>
        </p:spPr>
        <p:txBody>
          <a:bodyPr lIns="0" tIns="0" rIns="0" bIns="0" rtlCol="0" anchor="t">
            <a:spAutoFit/>
          </a:bodyPr>
          <a:lstStyle/>
          <a:p>
            <a:pPr algn="ctr">
              <a:lnSpc>
                <a:spcPts val="3757"/>
              </a:lnSpc>
            </a:pPr>
            <a:r>
              <a:rPr lang="en-US" sz="4420" b="1" spc="-150">
                <a:solidFill>
                  <a:srgbClr val="000000"/>
                </a:solidFill>
                <a:latin typeface="Anonymous Pro Bold"/>
                <a:ea typeface="Anonymous Pro Bold"/>
                <a:cs typeface="Anonymous Pro Bold"/>
                <a:sym typeface="Anonymous Pro Bold"/>
              </a:rPr>
              <a:t>WIE WÜRDE EINE SOLCHE IOT-KETTE NUN BEI EINEM SMARTEN HEIZUNGSTHERMOSTAT AUSSEHEN?</a:t>
            </a:r>
          </a:p>
        </p:txBody>
      </p:sp>
      <p:sp>
        <p:nvSpPr>
          <p:cNvPr id="25" name="TextBox 25"/>
          <p:cNvSpPr txBox="1"/>
          <p:nvPr/>
        </p:nvSpPr>
        <p:spPr>
          <a:xfrm>
            <a:off x="8958755" y="3787050"/>
            <a:ext cx="7121270" cy="3691097"/>
          </a:xfrm>
          <a:prstGeom prst="rect">
            <a:avLst/>
          </a:prstGeom>
        </p:spPr>
        <p:txBody>
          <a:bodyPr lIns="0" tIns="0" rIns="0" bIns="0" rtlCol="0" anchor="t">
            <a:spAutoFit/>
          </a:bodyPr>
          <a:lstStyle/>
          <a:p>
            <a:pPr algn="just">
              <a:lnSpc>
                <a:spcPts val="3235"/>
              </a:lnSpc>
            </a:pPr>
            <a:r>
              <a:rPr lang="en-US" sz="2588">
                <a:solidFill>
                  <a:srgbClr val="000000"/>
                </a:solidFill>
                <a:latin typeface="Cousine"/>
                <a:ea typeface="Cousine"/>
                <a:cs typeface="Cousine"/>
                <a:sym typeface="Cousine"/>
              </a:rPr>
              <a:t>Sensor:</a:t>
            </a:r>
          </a:p>
          <a:p>
            <a:pPr algn="just">
              <a:lnSpc>
                <a:spcPts val="3235"/>
              </a:lnSpc>
            </a:pPr>
            <a:endParaRPr lang="en-US" sz="2588">
              <a:solidFill>
                <a:srgbClr val="000000"/>
              </a:solidFill>
              <a:latin typeface="Cousine"/>
              <a:ea typeface="Cousine"/>
              <a:cs typeface="Cousine"/>
              <a:sym typeface="Cousine"/>
            </a:endParaRPr>
          </a:p>
          <a:p>
            <a:pPr algn="just">
              <a:lnSpc>
                <a:spcPts val="3235"/>
              </a:lnSpc>
            </a:pPr>
            <a:r>
              <a:rPr lang="en-US" sz="2588">
                <a:solidFill>
                  <a:srgbClr val="000000"/>
                </a:solidFill>
                <a:latin typeface="Cousine"/>
                <a:ea typeface="Cousine"/>
                <a:cs typeface="Cousine"/>
                <a:sym typeface="Cousine"/>
              </a:rPr>
              <a:t>Mikrocontroller:</a:t>
            </a:r>
          </a:p>
          <a:p>
            <a:pPr algn="just">
              <a:lnSpc>
                <a:spcPts val="3235"/>
              </a:lnSpc>
            </a:pPr>
            <a:endParaRPr lang="en-US" sz="2588">
              <a:solidFill>
                <a:srgbClr val="000000"/>
              </a:solidFill>
              <a:latin typeface="Cousine"/>
              <a:ea typeface="Cousine"/>
              <a:cs typeface="Cousine"/>
              <a:sym typeface="Cousine"/>
            </a:endParaRPr>
          </a:p>
          <a:p>
            <a:pPr algn="just">
              <a:lnSpc>
                <a:spcPts val="3235"/>
              </a:lnSpc>
            </a:pPr>
            <a:r>
              <a:rPr lang="en-US" sz="2588">
                <a:solidFill>
                  <a:srgbClr val="000000"/>
                </a:solidFill>
                <a:latin typeface="Cousine"/>
                <a:ea typeface="Cousine"/>
                <a:cs typeface="Cousine"/>
                <a:sym typeface="Cousine"/>
              </a:rPr>
              <a:t>Netzwerk:</a:t>
            </a:r>
          </a:p>
          <a:p>
            <a:pPr algn="just">
              <a:lnSpc>
                <a:spcPts val="3235"/>
              </a:lnSpc>
            </a:pPr>
            <a:endParaRPr lang="en-US" sz="2588">
              <a:solidFill>
                <a:srgbClr val="000000"/>
              </a:solidFill>
              <a:latin typeface="Cousine"/>
              <a:ea typeface="Cousine"/>
              <a:cs typeface="Cousine"/>
              <a:sym typeface="Cousine"/>
            </a:endParaRPr>
          </a:p>
          <a:p>
            <a:pPr algn="just">
              <a:lnSpc>
                <a:spcPts val="3235"/>
              </a:lnSpc>
            </a:pPr>
            <a:r>
              <a:rPr lang="en-US" sz="2588">
                <a:solidFill>
                  <a:srgbClr val="000000"/>
                </a:solidFill>
                <a:latin typeface="Cousine"/>
                <a:ea typeface="Cousine"/>
                <a:cs typeface="Cousine"/>
                <a:sym typeface="Cousine"/>
              </a:rPr>
              <a:t>Cloud:</a:t>
            </a:r>
          </a:p>
          <a:p>
            <a:pPr algn="just">
              <a:lnSpc>
                <a:spcPts val="3235"/>
              </a:lnSpc>
            </a:pPr>
            <a:endParaRPr lang="en-US" sz="2588">
              <a:solidFill>
                <a:srgbClr val="000000"/>
              </a:solidFill>
              <a:latin typeface="Cousine"/>
              <a:ea typeface="Cousine"/>
              <a:cs typeface="Cousine"/>
              <a:sym typeface="Cousine"/>
            </a:endParaRPr>
          </a:p>
          <a:p>
            <a:pPr algn="just">
              <a:lnSpc>
                <a:spcPts val="3235"/>
              </a:lnSpc>
            </a:pPr>
            <a:r>
              <a:rPr lang="en-US" sz="2588">
                <a:solidFill>
                  <a:srgbClr val="000000"/>
                </a:solidFill>
                <a:latin typeface="Cousine"/>
                <a:ea typeface="Cousine"/>
                <a:cs typeface="Cousine"/>
                <a:sym typeface="Cousine"/>
              </a:rPr>
              <a:t>App/Nutzeroberfläche:</a:t>
            </a:r>
          </a:p>
        </p:txBody>
      </p:sp>
      <p:sp>
        <p:nvSpPr>
          <p:cNvPr id="26" name="TextBox 26"/>
          <p:cNvSpPr txBox="1"/>
          <p:nvPr/>
        </p:nvSpPr>
        <p:spPr>
          <a:xfrm>
            <a:off x="584087" y="644177"/>
            <a:ext cx="7072996" cy="547687"/>
          </a:xfrm>
          <a:prstGeom prst="rect">
            <a:avLst/>
          </a:prstGeom>
        </p:spPr>
        <p:txBody>
          <a:bodyPr lIns="0" tIns="0" rIns="0" bIns="0" rtlCol="0" anchor="t">
            <a:spAutoFit/>
          </a:bodyPr>
          <a:lstStyle/>
          <a:p>
            <a:pPr algn="l">
              <a:lnSpc>
                <a:spcPts val="4462"/>
              </a:lnSpc>
            </a:pPr>
            <a:r>
              <a:rPr lang="en-US" sz="3187" b="1">
                <a:solidFill>
                  <a:srgbClr val="CACACA"/>
                </a:solidFill>
                <a:latin typeface="Cousine Bold"/>
                <a:ea typeface="Cousine Bold"/>
                <a:cs typeface="Cousine Bold"/>
                <a:sym typeface="Cousine Bold"/>
              </a:rPr>
              <a:t>Vernetzte Geräte verstehen</a:t>
            </a:r>
          </a:p>
        </p:txBody>
      </p:sp>
      <p:sp>
        <p:nvSpPr>
          <p:cNvPr id="27" name="TextBox 27"/>
          <p:cNvSpPr txBox="1"/>
          <p:nvPr/>
        </p:nvSpPr>
        <p:spPr>
          <a:xfrm>
            <a:off x="584087" y="1585058"/>
            <a:ext cx="1217202" cy="515159"/>
          </a:xfrm>
          <a:prstGeom prst="rect">
            <a:avLst/>
          </a:prstGeom>
        </p:spPr>
        <p:txBody>
          <a:bodyPr lIns="0" tIns="0" rIns="0" bIns="0" rtlCol="0" anchor="t">
            <a:spAutoFit/>
          </a:bodyPr>
          <a:lstStyle/>
          <a:p>
            <a:pPr algn="l">
              <a:lnSpc>
                <a:spcPts val="4155"/>
              </a:lnSpc>
            </a:pPr>
            <a:r>
              <a:rPr lang="en-US" sz="2968" spc="222">
                <a:solidFill>
                  <a:srgbClr val="000000"/>
                </a:solidFill>
                <a:latin typeface="Cousine"/>
                <a:ea typeface="Cousine"/>
                <a:cs typeface="Cousine"/>
                <a:sym typeface="Cousine"/>
              </a:rPr>
              <a:t>Home</a:t>
            </a:r>
          </a:p>
        </p:txBody>
      </p:sp>
      <p:sp>
        <p:nvSpPr>
          <p:cNvPr id="28" name="TextBox 28"/>
          <p:cNvSpPr txBox="1"/>
          <p:nvPr/>
        </p:nvSpPr>
        <p:spPr>
          <a:xfrm>
            <a:off x="2544931" y="1585058"/>
            <a:ext cx="1960844" cy="515159"/>
          </a:xfrm>
          <a:prstGeom prst="rect">
            <a:avLst/>
          </a:prstGeom>
        </p:spPr>
        <p:txBody>
          <a:bodyPr lIns="0" tIns="0" rIns="0" bIns="0" rtlCol="0" anchor="t">
            <a:spAutoFit/>
          </a:bodyPr>
          <a:lstStyle/>
          <a:p>
            <a:pPr marL="0" lvl="0" indent="0" algn="l">
              <a:lnSpc>
                <a:spcPts val="4155"/>
              </a:lnSpc>
              <a:spcBef>
                <a:spcPct val="0"/>
              </a:spcBef>
            </a:pPr>
            <a:r>
              <a:rPr lang="en-US" sz="2968" b="1" u="none" strike="noStrike" spc="222">
                <a:solidFill>
                  <a:srgbClr val="000000"/>
                </a:solidFill>
                <a:latin typeface="Cousine Bold"/>
                <a:ea typeface="Cousine Bold"/>
                <a:cs typeface="Cousine Bold"/>
                <a:sym typeface="Cousine Bold"/>
              </a:rPr>
              <a:t>Content</a:t>
            </a:r>
          </a:p>
        </p:txBody>
      </p:sp>
      <p:sp>
        <p:nvSpPr>
          <p:cNvPr id="29" name="TextBox 29"/>
          <p:cNvSpPr txBox="1"/>
          <p:nvPr/>
        </p:nvSpPr>
        <p:spPr>
          <a:xfrm>
            <a:off x="5155770" y="1585058"/>
            <a:ext cx="1960844" cy="515159"/>
          </a:xfrm>
          <a:prstGeom prst="rect">
            <a:avLst/>
          </a:prstGeom>
        </p:spPr>
        <p:txBody>
          <a:bodyPr lIns="0" tIns="0" rIns="0" bIns="0" rtlCol="0" anchor="t">
            <a:spAutoFit/>
          </a:bodyPr>
          <a:lstStyle/>
          <a:p>
            <a:pPr algn="l">
              <a:lnSpc>
                <a:spcPts val="4155"/>
              </a:lnSpc>
            </a:pPr>
            <a:r>
              <a:rPr lang="en-US" sz="2968" spc="222">
                <a:solidFill>
                  <a:srgbClr val="000000"/>
                </a:solidFill>
                <a:latin typeface="Cousine"/>
                <a:ea typeface="Cousine"/>
                <a:cs typeface="Cousine"/>
                <a:sym typeface="Cousine"/>
              </a:rPr>
              <a:t>Contact</a:t>
            </a:r>
          </a:p>
        </p:txBody>
      </p:sp>
      <p:grpSp>
        <p:nvGrpSpPr>
          <p:cNvPr id="30" name="Group 30"/>
          <p:cNvGrpSpPr/>
          <p:nvPr/>
        </p:nvGrpSpPr>
        <p:grpSpPr>
          <a:xfrm>
            <a:off x="2889550" y="9193555"/>
            <a:ext cx="1271608" cy="652980"/>
            <a:chOff x="0" y="0"/>
            <a:chExt cx="334909" cy="171978"/>
          </a:xfrm>
        </p:grpSpPr>
        <p:sp>
          <p:nvSpPr>
            <p:cNvPr id="31" name="Freeform 31"/>
            <p:cNvSpPr/>
            <p:nvPr/>
          </p:nvSpPr>
          <p:spPr>
            <a:xfrm>
              <a:off x="0" y="0"/>
              <a:ext cx="334909" cy="171978"/>
            </a:xfrm>
            <a:custGeom>
              <a:avLst/>
              <a:gdLst/>
              <a:ahLst/>
              <a:cxnLst/>
              <a:rect l="l" t="t" r="r" b="b"/>
              <a:pathLst>
                <a:path w="334909" h="171978">
                  <a:moveTo>
                    <a:pt x="0" y="0"/>
                  </a:moveTo>
                  <a:lnTo>
                    <a:pt x="334909" y="0"/>
                  </a:lnTo>
                  <a:lnTo>
                    <a:pt x="334909" y="171978"/>
                  </a:lnTo>
                  <a:lnTo>
                    <a:pt x="0" y="171978"/>
                  </a:lnTo>
                  <a:close/>
                </a:path>
              </a:pathLst>
            </a:custGeom>
            <a:solidFill>
              <a:srgbClr val="999999"/>
            </a:solidFill>
            <a:ln w="28575" cap="sq">
              <a:solidFill>
                <a:srgbClr val="000000"/>
              </a:solidFill>
              <a:prstDash val="solid"/>
              <a:miter/>
            </a:ln>
          </p:spPr>
          <p:txBody>
            <a:bodyPr/>
            <a:lstStyle/>
            <a:p>
              <a:endParaRPr lang="de-DE"/>
            </a:p>
          </p:txBody>
        </p:sp>
        <p:sp>
          <p:nvSpPr>
            <p:cNvPr id="32" name="TextBox 32"/>
            <p:cNvSpPr txBox="1"/>
            <p:nvPr/>
          </p:nvSpPr>
          <p:spPr>
            <a:xfrm>
              <a:off x="0" y="-38100"/>
              <a:ext cx="334909" cy="210078"/>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ACACA"/>
        </a:solidFill>
        <a:effectLst/>
      </p:bgPr>
    </p:bg>
    <p:spTree>
      <p:nvGrpSpPr>
        <p:cNvPr id="1" name=""/>
        <p:cNvGrpSpPr/>
        <p:nvPr/>
      </p:nvGrpSpPr>
      <p:grpSpPr>
        <a:xfrm>
          <a:off x="0" y="0"/>
          <a:ext cx="0" cy="0"/>
          <a:chOff x="0" y="0"/>
          <a:chExt cx="0" cy="0"/>
        </a:xfrm>
      </p:grpSpPr>
      <p:grpSp>
        <p:nvGrpSpPr>
          <p:cNvPr id="2" name="Group 2"/>
          <p:cNvGrpSpPr/>
          <p:nvPr/>
        </p:nvGrpSpPr>
        <p:grpSpPr>
          <a:xfrm>
            <a:off x="408934" y="440465"/>
            <a:ext cx="17470132" cy="957120"/>
            <a:chOff x="0" y="0"/>
            <a:chExt cx="4601187" cy="252081"/>
          </a:xfrm>
        </p:grpSpPr>
        <p:sp>
          <p:nvSpPr>
            <p:cNvPr id="3" name="Freeform 3"/>
            <p:cNvSpPr/>
            <p:nvPr/>
          </p:nvSpPr>
          <p:spPr>
            <a:xfrm>
              <a:off x="0" y="0"/>
              <a:ext cx="4601187" cy="252081"/>
            </a:xfrm>
            <a:custGeom>
              <a:avLst/>
              <a:gdLst/>
              <a:ahLst/>
              <a:cxnLst/>
              <a:rect l="l" t="t" r="r" b="b"/>
              <a:pathLst>
                <a:path w="4601187" h="252081">
                  <a:moveTo>
                    <a:pt x="0" y="0"/>
                  </a:moveTo>
                  <a:lnTo>
                    <a:pt x="4601187" y="0"/>
                  </a:lnTo>
                  <a:lnTo>
                    <a:pt x="4601187" y="252081"/>
                  </a:lnTo>
                  <a:lnTo>
                    <a:pt x="0" y="252081"/>
                  </a:lnTo>
                  <a:close/>
                </a:path>
              </a:pathLst>
            </a:custGeom>
            <a:solidFill>
              <a:srgbClr val="0057CC"/>
            </a:solidFill>
            <a:ln w="28575" cap="sq">
              <a:solidFill>
                <a:srgbClr val="000000"/>
              </a:solidFill>
              <a:prstDash val="solid"/>
              <a:miter/>
            </a:ln>
          </p:spPr>
          <p:txBody>
            <a:bodyPr/>
            <a:lstStyle/>
            <a:p>
              <a:endParaRPr lang="de-DE"/>
            </a:p>
          </p:txBody>
        </p:sp>
        <p:sp>
          <p:nvSpPr>
            <p:cNvPr id="4" name="TextBox 4"/>
            <p:cNvSpPr txBox="1"/>
            <p:nvPr/>
          </p:nvSpPr>
          <p:spPr>
            <a:xfrm>
              <a:off x="0" y="-47625"/>
              <a:ext cx="4601187" cy="29970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08934" y="2301613"/>
            <a:ext cx="17470132" cy="7544923"/>
            <a:chOff x="0" y="0"/>
            <a:chExt cx="4601187" cy="1987140"/>
          </a:xfrm>
        </p:grpSpPr>
        <p:sp>
          <p:nvSpPr>
            <p:cNvPr id="6" name="Freeform 6"/>
            <p:cNvSpPr/>
            <p:nvPr/>
          </p:nvSpPr>
          <p:spPr>
            <a:xfrm>
              <a:off x="0" y="0"/>
              <a:ext cx="4601187" cy="1987140"/>
            </a:xfrm>
            <a:custGeom>
              <a:avLst/>
              <a:gdLst/>
              <a:ahLst/>
              <a:cxnLst/>
              <a:rect l="l" t="t" r="r" b="b"/>
              <a:pathLst>
                <a:path w="4601187" h="1987140">
                  <a:moveTo>
                    <a:pt x="0" y="0"/>
                  </a:moveTo>
                  <a:lnTo>
                    <a:pt x="4601187" y="0"/>
                  </a:lnTo>
                  <a:lnTo>
                    <a:pt x="4601187" y="1987140"/>
                  </a:lnTo>
                  <a:lnTo>
                    <a:pt x="0" y="1987140"/>
                  </a:lnTo>
                  <a:close/>
                </a:path>
              </a:pathLst>
            </a:custGeom>
            <a:solidFill>
              <a:srgbClr val="FFFFFF"/>
            </a:solidFill>
            <a:ln w="28575" cap="sq">
              <a:solidFill>
                <a:srgbClr val="000000"/>
              </a:solidFill>
              <a:prstDash val="solid"/>
              <a:miter/>
            </a:ln>
          </p:spPr>
          <p:txBody>
            <a:bodyPr/>
            <a:lstStyle/>
            <a:p>
              <a:endParaRPr lang="de-DE"/>
            </a:p>
          </p:txBody>
        </p:sp>
        <p:sp>
          <p:nvSpPr>
            <p:cNvPr id="7" name="TextBox 7"/>
            <p:cNvSpPr txBox="1"/>
            <p:nvPr/>
          </p:nvSpPr>
          <p:spPr>
            <a:xfrm>
              <a:off x="0" y="-47625"/>
              <a:ext cx="4601187" cy="203476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712909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9" name="Freeform 9"/>
          <p:cNvSpPr/>
          <p:nvPr/>
        </p:nvSpPr>
        <p:spPr>
          <a:xfrm>
            <a:off x="16467139"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0" name="Freeform 10"/>
          <p:cNvSpPr/>
          <p:nvPr/>
        </p:nvSpPr>
        <p:spPr>
          <a:xfrm>
            <a:off x="15807211" y="646211"/>
            <a:ext cx="545628" cy="545628"/>
          </a:xfrm>
          <a:custGeom>
            <a:avLst/>
            <a:gdLst/>
            <a:ahLst/>
            <a:cxnLst/>
            <a:rect l="l" t="t" r="r" b="b"/>
            <a:pathLst>
              <a:path w="545628" h="545628">
                <a:moveTo>
                  <a:pt x="0" y="0"/>
                </a:moveTo>
                <a:lnTo>
                  <a:pt x="545628" y="0"/>
                </a:lnTo>
                <a:lnTo>
                  <a:pt x="545628" y="545628"/>
                </a:lnTo>
                <a:lnTo>
                  <a:pt x="0" y="5456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nvGrpSpPr>
          <p:cNvPr id="11" name="Group 11"/>
          <p:cNvGrpSpPr/>
          <p:nvPr/>
        </p:nvGrpSpPr>
        <p:grpSpPr>
          <a:xfrm>
            <a:off x="408934" y="9193555"/>
            <a:ext cx="17470132" cy="652980"/>
            <a:chOff x="0" y="0"/>
            <a:chExt cx="4601187" cy="171978"/>
          </a:xfrm>
        </p:grpSpPr>
        <p:sp>
          <p:nvSpPr>
            <p:cNvPr id="12" name="Freeform 12"/>
            <p:cNvSpPr/>
            <p:nvPr/>
          </p:nvSpPr>
          <p:spPr>
            <a:xfrm>
              <a:off x="0" y="0"/>
              <a:ext cx="4601187" cy="171978"/>
            </a:xfrm>
            <a:custGeom>
              <a:avLst/>
              <a:gdLst/>
              <a:ahLst/>
              <a:cxnLst/>
              <a:rect l="l" t="t" r="r" b="b"/>
              <a:pathLst>
                <a:path w="4601187" h="171978">
                  <a:moveTo>
                    <a:pt x="0" y="0"/>
                  </a:moveTo>
                  <a:lnTo>
                    <a:pt x="4601187" y="0"/>
                  </a:lnTo>
                  <a:lnTo>
                    <a:pt x="46011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3" name="TextBox 13"/>
            <p:cNvSpPr txBox="1"/>
            <p:nvPr/>
          </p:nvSpPr>
          <p:spPr>
            <a:xfrm>
              <a:off x="0" y="-38100"/>
              <a:ext cx="46011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08934" y="9193555"/>
            <a:ext cx="755149" cy="652980"/>
            <a:chOff x="0" y="0"/>
            <a:chExt cx="198887" cy="171978"/>
          </a:xfrm>
        </p:grpSpPr>
        <p:sp>
          <p:nvSpPr>
            <p:cNvPr id="15" name="Freeform 15"/>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6" name="TextBox 16"/>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7123917" y="9193555"/>
            <a:ext cx="755149" cy="652980"/>
            <a:chOff x="0" y="0"/>
            <a:chExt cx="198887" cy="171978"/>
          </a:xfrm>
        </p:grpSpPr>
        <p:sp>
          <p:nvSpPr>
            <p:cNvPr id="18" name="Freeform 18"/>
            <p:cNvSpPr/>
            <p:nvPr/>
          </p:nvSpPr>
          <p:spPr>
            <a:xfrm>
              <a:off x="0" y="0"/>
              <a:ext cx="198887" cy="171978"/>
            </a:xfrm>
            <a:custGeom>
              <a:avLst/>
              <a:gdLst/>
              <a:ahLst/>
              <a:cxnLst/>
              <a:rect l="l" t="t" r="r" b="b"/>
              <a:pathLst>
                <a:path w="198887" h="171978">
                  <a:moveTo>
                    <a:pt x="0" y="0"/>
                  </a:moveTo>
                  <a:lnTo>
                    <a:pt x="198887" y="0"/>
                  </a:lnTo>
                  <a:lnTo>
                    <a:pt x="198887" y="171978"/>
                  </a:lnTo>
                  <a:lnTo>
                    <a:pt x="0" y="171978"/>
                  </a:lnTo>
                  <a:close/>
                </a:path>
              </a:pathLst>
            </a:custGeom>
            <a:solidFill>
              <a:srgbClr val="C0C0C0"/>
            </a:solidFill>
            <a:ln w="28575" cap="sq">
              <a:solidFill>
                <a:srgbClr val="000000"/>
              </a:solidFill>
              <a:prstDash val="solid"/>
              <a:miter/>
            </a:ln>
          </p:spPr>
          <p:txBody>
            <a:bodyPr/>
            <a:lstStyle/>
            <a:p>
              <a:endParaRPr lang="de-DE"/>
            </a:p>
          </p:txBody>
        </p:sp>
        <p:sp>
          <p:nvSpPr>
            <p:cNvPr id="19" name="TextBox 19"/>
            <p:cNvSpPr txBox="1"/>
            <p:nvPr/>
          </p:nvSpPr>
          <p:spPr>
            <a:xfrm>
              <a:off x="0" y="-38100"/>
              <a:ext cx="198887" cy="210078"/>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p:cNvSpPr/>
          <p:nvPr/>
        </p:nvSpPr>
        <p:spPr>
          <a:xfrm>
            <a:off x="17382855" y="9306337"/>
            <a:ext cx="320173" cy="427416"/>
          </a:xfrm>
          <a:custGeom>
            <a:avLst/>
            <a:gdLst/>
            <a:ahLst/>
            <a:cxnLst/>
            <a:rect l="l" t="t" r="r" b="b"/>
            <a:pathLst>
              <a:path w="320173" h="427416">
                <a:moveTo>
                  <a:pt x="0" y="0"/>
                </a:moveTo>
                <a:lnTo>
                  <a:pt x="320173" y="0"/>
                </a:lnTo>
                <a:lnTo>
                  <a:pt x="320173" y="427416"/>
                </a:lnTo>
                <a:lnTo>
                  <a:pt x="0" y="427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1" name="Freeform 21"/>
          <p:cNvSpPr/>
          <p:nvPr/>
        </p:nvSpPr>
        <p:spPr>
          <a:xfrm flipH="1">
            <a:off x="584087" y="9306337"/>
            <a:ext cx="320173" cy="427416"/>
          </a:xfrm>
          <a:custGeom>
            <a:avLst/>
            <a:gdLst/>
            <a:ahLst/>
            <a:cxnLst/>
            <a:rect l="l" t="t" r="r" b="b"/>
            <a:pathLst>
              <a:path w="320173" h="427416">
                <a:moveTo>
                  <a:pt x="320174" y="0"/>
                </a:moveTo>
                <a:lnTo>
                  <a:pt x="0" y="0"/>
                </a:lnTo>
                <a:lnTo>
                  <a:pt x="0" y="427416"/>
                </a:lnTo>
                <a:lnTo>
                  <a:pt x="320174" y="427416"/>
                </a:lnTo>
                <a:lnTo>
                  <a:pt x="32017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2" name="Freeform 22"/>
          <p:cNvSpPr/>
          <p:nvPr/>
        </p:nvSpPr>
        <p:spPr>
          <a:xfrm>
            <a:off x="1028700" y="3696755"/>
            <a:ext cx="7321308" cy="3900261"/>
          </a:xfrm>
          <a:custGeom>
            <a:avLst/>
            <a:gdLst/>
            <a:ahLst/>
            <a:cxnLst/>
            <a:rect l="l" t="t" r="r" b="b"/>
            <a:pathLst>
              <a:path w="7321308" h="3900261">
                <a:moveTo>
                  <a:pt x="0" y="0"/>
                </a:moveTo>
                <a:lnTo>
                  <a:pt x="7321308" y="0"/>
                </a:lnTo>
                <a:lnTo>
                  <a:pt x="7321308" y="3900261"/>
                </a:lnTo>
                <a:lnTo>
                  <a:pt x="0" y="390026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23" name="Freeform 23"/>
          <p:cNvSpPr/>
          <p:nvPr/>
        </p:nvSpPr>
        <p:spPr>
          <a:xfrm>
            <a:off x="639635" y="2942828"/>
            <a:ext cx="1048895" cy="1018382"/>
          </a:xfrm>
          <a:custGeom>
            <a:avLst/>
            <a:gdLst/>
            <a:ahLst/>
            <a:cxnLst/>
            <a:rect l="l" t="t" r="r" b="b"/>
            <a:pathLst>
              <a:path w="1048895" h="1018382">
                <a:moveTo>
                  <a:pt x="0" y="0"/>
                </a:moveTo>
                <a:lnTo>
                  <a:pt x="1048895" y="0"/>
                </a:lnTo>
                <a:lnTo>
                  <a:pt x="1048895" y="1018382"/>
                </a:lnTo>
                <a:lnTo>
                  <a:pt x="0" y="10183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24" name="TextBox 24"/>
          <p:cNvSpPr txBox="1"/>
          <p:nvPr/>
        </p:nvSpPr>
        <p:spPr>
          <a:xfrm>
            <a:off x="1921993" y="4262763"/>
            <a:ext cx="5534722" cy="2911122"/>
          </a:xfrm>
          <a:prstGeom prst="rect">
            <a:avLst/>
          </a:prstGeom>
        </p:spPr>
        <p:txBody>
          <a:bodyPr lIns="0" tIns="0" rIns="0" bIns="0" rtlCol="0" anchor="t">
            <a:spAutoFit/>
          </a:bodyPr>
          <a:lstStyle/>
          <a:p>
            <a:pPr algn="ctr">
              <a:lnSpc>
                <a:spcPts val="3757"/>
              </a:lnSpc>
            </a:pPr>
            <a:r>
              <a:rPr lang="en-US" sz="4420" b="1" spc="-150">
                <a:solidFill>
                  <a:srgbClr val="000000"/>
                </a:solidFill>
                <a:latin typeface="Anonymous Pro Bold"/>
                <a:ea typeface="Anonymous Pro Bold"/>
                <a:cs typeface="Anonymous Pro Bold"/>
                <a:sym typeface="Anonymous Pro Bold"/>
              </a:rPr>
              <a:t>WIE WÜRDE EINE SOLCHE IOT-KETTE NUN BEI EINEM SMARTEN HEIZUNGSTHERMOSTAT AUSSEHEN?</a:t>
            </a:r>
          </a:p>
        </p:txBody>
      </p:sp>
      <p:sp>
        <p:nvSpPr>
          <p:cNvPr id="25" name="TextBox 25"/>
          <p:cNvSpPr txBox="1"/>
          <p:nvPr/>
        </p:nvSpPr>
        <p:spPr>
          <a:xfrm>
            <a:off x="8657632" y="2914253"/>
            <a:ext cx="8744273" cy="6155763"/>
          </a:xfrm>
          <a:prstGeom prst="rect">
            <a:avLst/>
          </a:prstGeom>
        </p:spPr>
        <p:txBody>
          <a:bodyPr lIns="0" tIns="0" rIns="0" bIns="0" rtlCol="0" anchor="t">
            <a:spAutoFit/>
          </a:bodyPr>
          <a:lstStyle/>
          <a:p>
            <a:pPr marL="558870" lvl="1" indent="-279435" algn="l">
              <a:lnSpc>
                <a:spcPts val="3235"/>
              </a:lnSpc>
              <a:buFont typeface="Arial"/>
              <a:buChar char="•"/>
            </a:pPr>
            <a:r>
              <a:rPr lang="en-US" sz="2588" dirty="0">
                <a:solidFill>
                  <a:srgbClr val="000000"/>
                </a:solidFill>
                <a:latin typeface="Cousine"/>
                <a:ea typeface="Cousine"/>
                <a:cs typeface="Cousine"/>
                <a:sym typeface="Cousine"/>
              </a:rPr>
              <a:t>Sensor: </a:t>
            </a:r>
            <a:r>
              <a:rPr lang="en-US" sz="2588" dirty="0" err="1">
                <a:solidFill>
                  <a:srgbClr val="000000"/>
                </a:solidFill>
                <a:latin typeface="Cousine"/>
                <a:ea typeface="Cousine"/>
                <a:cs typeface="Cousine"/>
                <a:sym typeface="Cousine"/>
              </a:rPr>
              <a:t>Misst</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Raumtemperatur</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ggf</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Luftfeuchtigkeit</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oder</a:t>
            </a:r>
            <a:r>
              <a:rPr lang="en-US" sz="2588" dirty="0">
                <a:solidFill>
                  <a:srgbClr val="000000"/>
                </a:solidFill>
                <a:latin typeface="Cousine"/>
                <a:ea typeface="Cousine"/>
                <a:cs typeface="Cousine"/>
                <a:sym typeface="Cousine"/>
              </a:rPr>
              <a:t> Fenster-</a:t>
            </a:r>
            <a:r>
              <a:rPr lang="en-US" sz="2588" dirty="0" err="1">
                <a:solidFill>
                  <a:srgbClr val="000000"/>
                </a:solidFill>
                <a:latin typeface="Cousine"/>
                <a:ea typeface="Cousine"/>
                <a:cs typeface="Cousine"/>
                <a:sym typeface="Cousine"/>
              </a:rPr>
              <a:t>offen</a:t>
            </a:r>
            <a:r>
              <a:rPr lang="en-US" sz="2588" dirty="0">
                <a:solidFill>
                  <a:srgbClr val="000000"/>
                </a:solidFill>
                <a:latin typeface="Cousine"/>
                <a:ea typeface="Cousine"/>
                <a:cs typeface="Cousine"/>
                <a:sym typeface="Cousine"/>
              </a:rPr>
              <a:t>-Status und </a:t>
            </a:r>
            <a:r>
              <a:rPr lang="en-US" sz="2588" dirty="0" err="1">
                <a:solidFill>
                  <a:srgbClr val="000000"/>
                </a:solidFill>
                <a:latin typeface="Cousine"/>
                <a:ea typeface="Cousine"/>
                <a:cs typeface="Cousine"/>
                <a:sym typeface="Cousine"/>
              </a:rPr>
              <a:t>wandelt</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physikalische</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Größen</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Temperatur</a:t>
            </a:r>
            <a:r>
              <a:rPr lang="en-US" sz="2588" dirty="0">
                <a:solidFill>
                  <a:srgbClr val="000000"/>
                </a:solidFill>
                <a:latin typeface="Cousine"/>
                <a:ea typeface="Cousine"/>
                <a:cs typeface="Cousine"/>
                <a:sym typeface="Cousine"/>
              </a:rPr>
              <a:t>) in </a:t>
            </a:r>
            <a:r>
              <a:rPr lang="en-US" sz="2588" dirty="0" err="1">
                <a:solidFill>
                  <a:srgbClr val="000000"/>
                </a:solidFill>
                <a:latin typeface="Cousine"/>
                <a:ea typeface="Cousine"/>
                <a:cs typeface="Cousine"/>
                <a:sym typeface="Cousine"/>
              </a:rPr>
              <a:t>digitale</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Daten</a:t>
            </a:r>
            <a:r>
              <a:rPr lang="en-US" sz="2588" dirty="0">
                <a:solidFill>
                  <a:srgbClr val="000000"/>
                </a:solidFill>
                <a:latin typeface="Cousine"/>
                <a:ea typeface="Cousine"/>
                <a:cs typeface="Cousine"/>
                <a:sym typeface="Cousine"/>
              </a:rPr>
              <a:t> um</a:t>
            </a:r>
          </a:p>
          <a:p>
            <a:pPr algn="l">
              <a:lnSpc>
                <a:spcPts val="3235"/>
              </a:lnSpc>
            </a:pPr>
            <a:endParaRPr lang="en-US" sz="2588" dirty="0">
              <a:solidFill>
                <a:srgbClr val="000000"/>
              </a:solidFill>
              <a:latin typeface="Cousine"/>
              <a:ea typeface="Cousine"/>
              <a:cs typeface="Cousine"/>
              <a:sym typeface="Cousine"/>
            </a:endParaRPr>
          </a:p>
          <a:p>
            <a:pPr marL="558870" lvl="1" indent="-279435" algn="l">
              <a:lnSpc>
                <a:spcPts val="3235"/>
              </a:lnSpc>
              <a:buFont typeface="Arial"/>
              <a:buChar char="•"/>
            </a:pPr>
            <a:r>
              <a:rPr lang="en-US" sz="2588" dirty="0" err="1">
                <a:solidFill>
                  <a:srgbClr val="000000"/>
                </a:solidFill>
                <a:latin typeface="Cousine"/>
                <a:ea typeface="Cousine"/>
                <a:cs typeface="Cousine"/>
                <a:sym typeface="Cousine"/>
              </a:rPr>
              <a:t>Mikrocontroller</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Interpretiert</a:t>
            </a:r>
            <a:r>
              <a:rPr lang="en-US" sz="2588" dirty="0">
                <a:solidFill>
                  <a:srgbClr val="000000"/>
                </a:solidFill>
                <a:latin typeface="Cousine"/>
                <a:ea typeface="Cousine"/>
                <a:cs typeface="Cousine"/>
                <a:sym typeface="Cousine"/>
              </a:rPr>
              <a:t> die </a:t>
            </a:r>
            <a:r>
              <a:rPr lang="en-US" sz="2588" dirty="0" err="1">
                <a:solidFill>
                  <a:srgbClr val="000000"/>
                </a:solidFill>
                <a:latin typeface="Cousine"/>
                <a:ea typeface="Cousine"/>
                <a:cs typeface="Cousine"/>
                <a:sym typeface="Cousine"/>
              </a:rPr>
              <a:t>Sensordaten</a:t>
            </a:r>
            <a:r>
              <a:rPr lang="en-US" sz="2588" dirty="0">
                <a:solidFill>
                  <a:srgbClr val="000000"/>
                </a:solidFill>
                <a:latin typeface="Cousine"/>
                <a:ea typeface="Cousine"/>
                <a:cs typeface="Cousine"/>
                <a:sym typeface="Cousine"/>
              </a:rPr>
              <a:t> und </a:t>
            </a:r>
            <a:r>
              <a:rPr lang="en-US" sz="2588" dirty="0" err="1">
                <a:solidFill>
                  <a:srgbClr val="000000"/>
                </a:solidFill>
                <a:latin typeface="Cousine"/>
                <a:ea typeface="Cousine"/>
                <a:cs typeface="Cousine"/>
                <a:sym typeface="Cousine"/>
              </a:rPr>
              <a:t>steuert</a:t>
            </a:r>
            <a:r>
              <a:rPr lang="en-US" sz="2588" dirty="0">
                <a:solidFill>
                  <a:srgbClr val="000000"/>
                </a:solidFill>
                <a:latin typeface="Cousine"/>
                <a:ea typeface="Cousine"/>
                <a:cs typeface="Cousine"/>
                <a:sym typeface="Cousine"/>
              </a:rPr>
              <a:t> den </a:t>
            </a:r>
            <a:r>
              <a:rPr lang="en-US" sz="2588" dirty="0" err="1">
                <a:solidFill>
                  <a:srgbClr val="000000"/>
                </a:solidFill>
                <a:latin typeface="Cousine"/>
                <a:ea typeface="Cousine"/>
                <a:cs typeface="Cousine"/>
                <a:sym typeface="Cousine"/>
              </a:rPr>
              <a:t>Heizventilmotor</a:t>
            </a:r>
            <a:r>
              <a:rPr lang="en-US" sz="2588" dirty="0">
                <a:solidFill>
                  <a:srgbClr val="000000"/>
                </a:solidFill>
                <a:latin typeface="Cousine"/>
                <a:ea typeface="Cousine"/>
                <a:cs typeface="Cousine"/>
                <a:sym typeface="Cousine"/>
              </a:rPr>
              <a:t> (Aktor) </a:t>
            </a:r>
            <a:r>
              <a:rPr lang="en-US" sz="2588" dirty="0" err="1">
                <a:solidFill>
                  <a:srgbClr val="000000"/>
                </a:solidFill>
                <a:latin typeface="Cousine"/>
                <a:ea typeface="Cousine"/>
                <a:cs typeface="Cousine"/>
                <a:sym typeface="Cousine"/>
              </a:rPr>
              <a:t>nach</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festgelegten</a:t>
            </a:r>
            <a:r>
              <a:rPr lang="en-US" sz="2588" dirty="0">
                <a:solidFill>
                  <a:srgbClr val="000000"/>
                </a:solidFill>
                <a:latin typeface="Cousine"/>
                <a:ea typeface="Cousine"/>
                <a:cs typeface="Cousine"/>
                <a:sym typeface="Cousine"/>
              </a:rPr>
              <a:t> Regeln. Er </a:t>
            </a:r>
            <a:r>
              <a:rPr lang="en-US" sz="2588" dirty="0" err="1">
                <a:solidFill>
                  <a:srgbClr val="000000"/>
                </a:solidFill>
                <a:latin typeface="Cousine"/>
                <a:ea typeface="Cousine"/>
                <a:cs typeface="Cousine"/>
                <a:sym typeface="Cousine"/>
              </a:rPr>
              <a:t>entscheidet</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Heizung</a:t>
            </a:r>
            <a:r>
              <a:rPr lang="en-US" sz="2588" dirty="0">
                <a:solidFill>
                  <a:srgbClr val="000000"/>
                </a:solidFill>
                <a:latin typeface="Cousine"/>
                <a:ea typeface="Cousine"/>
                <a:cs typeface="Cousine"/>
                <a:sym typeface="Cousine"/>
              </a:rPr>
              <a:t> an/</a:t>
            </a:r>
            <a:r>
              <a:rPr lang="en-US" sz="2588" dirty="0" err="1">
                <a:solidFill>
                  <a:srgbClr val="000000"/>
                </a:solidFill>
                <a:latin typeface="Cousine"/>
                <a:ea typeface="Cousine"/>
                <a:cs typeface="Cousine"/>
                <a:sym typeface="Cousine"/>
              </a:rPr>
              <a:t>aus</a:t>
            </a:r>
            <a:endParaRPr lang="en-US" sz="2588" dirty="0">
              <a:solidFill>
                <a:srgbClr val="000000"/>
              </a:solidFill>
              <a:latin typeface="Cousine"/>
              <a:ea typeface="Cousine"/>
              <a:cs typeface="Cousine"/>
              <a:sym typeface="Cousine"/>
            </a:endParaRPr>
          </a:p>
          <a:p>
            <a:pPr algn="l">
              <a:lnSpc>
                <a:spcPts val="3235"/>
              </a:lnSpc>
            </a:pPr>
            <a:endParaRPr lang="en-US" sz="2588" dirty="0">
              <a:solidFill>
                <a:srgbClr val="000000"/>
              </a:solidFill>
              <a:latin typeface="Cousine"/>
              <a:ea typeface="Cousine"/>
              <a:cs typeface="Cousine"/>
              <a:sym typeface="Cousine"/>
            </a:endParaRPr>
          </a:p>
          <a:p>
            <a:pPr marL="558870" lvl="1" indent="-279435" algn="l">
              <a:lnSpc>
                <a:spcPts val="3235"/>
              </a:lnSpc>
              <a:buFont typeface="Arial"/>
              <a:buChar char="•"/>
            </a:pPr>
            <a:r>
              <a:rPr lang="en-US" sz="2588" dirty="0" err="1">
                <a:solidFill>
                  <a:srgbClr val="000000"/>
                </a:solidFill>
                <a:latin typeface="Cousine"/>
                <a:ea typeface="Cousine"/>
                <a:cs typeface="Cousine"/>
                <a:sym typeface="Cousine"/>
              </a:rPr>
              <a:t>Netzwerk</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Verbindung</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über</a:t>
            </a:r>
            <a:r>
              <a:rPr lang="en-US" sz="2588" dirty="0">
                <a:solidFill>
                  <a:srgbClr val="000000"/>
                </a:solidFill>
                <a:latin typeface="Cousine"/>
                <a:ea typeface="Cousine"/>
                <a:cs typeface="Cousine"/>
                <a:sym typeface="Cousine"/>
              </a:rPr>
              <a:t> WLAN, Zigbee, Bluetooth </a:t>
            </a:r>
            <a:r>
              <a:rPr lang="en-US" sz="2588" dirty="0" err="1">
                <a:solidFill>
                  <a:srgbClr val="000000"/>
                </a:solidFill>
                <a:latin typeface="Cousine"/>
                <a:ea typeface="Cousine"/>
                <a:cs typeface="Cousine"/>
                <a:sym typeface="Cousine"/>
              </a:rPr>
              <a:t>oder</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Funkprotokoll</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Sendet</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Messwerte</a:t>
            </a:r>
            <a:r>
              <a:rPr lang="en-US" sz="2588" dirty="0">
                <a:solidFill>
                  <a:srgbClr val="000000"/>
                </a:solidFill>
                <a:latin typeface="Cousine"/>
                <a:ea typeface="Cousine"/>
                <a:cs typeface="Cousine"/>
                <a:sym typeface="Cousine"/>
              </a:rPr>
              <a:t> an die Cloud </a:t>
            </a:r>
            <a:r>
              <a:rPr lang="en-US" sz="2588" dirty="0" err="1">
                <a:solidFill>
                  <a:srgbClr val="000000"/>
                </a:solidFill>
                <a:latin typeface="Cousine"/>
                <a:ea typeface="Cousine"/>
                <a:cs typeface="Cousine"/>
                <a:sym typeface="Cousine"/>
              </a:rPr>
              <a:t>bzw</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empfängt</a:t>
            </a:r>
            <a:r>
              <a:rPr lang="en-US" sz="2588" dirty="0">
                <a:solidFill>
                  <a:srgbClr val="000000"/>
                </a:solidFill>
                <a:latin typeface="Cousine"/>
                <a:ea typeface="Cousine"/>
                <a:cs typeface="Cousine"/>
                <a:sym typeface="Cousine"/>
              </a:rPr>
              <a:t> </a:t>
            </a:r>
            <a:r>
              <a:rPr lang="en-US" sz="2588" dirty="0" err="1">
                <a:solidFill>
                  <a:srgbClr val="000000"/>
                </a:solidFill>
                <a:latin typeface="Cousine"/>
                <a:ea typeface="Cousine"/>
                <a:cs typeface="Cousine"/>
                <a:sym typeface="Cousine"/>
              </a:rPr>
              <a:t>Steuerbefehle</a:t>
            </a:r>
            <a:r>
              <a:rPr lang="en-US" sz="2588" dirty="0">
                <a:solidFill>
                  <a:srgbClr val="000000"/>
                </a:solidFill>
                <a:latin typeface="Cousine"/>
                <a:ea typeface="Cousine"/>
                <a:cs typeface="Cousine"/>
                <a:sym typeface="Cousine"/>
              </a:rPr>
              <a:t> vom Smartphone</a:t>
            </a:r>
          </a:p>
          <a:p>
            <a:pPr algn="l">
              <a:lnSpc>
                <a:spcPts val="3235"/>
              </a:lnSpc>
            </a:pPr>
            <a:endParaRPr lang="en-US" sz="2588" dirty="0">
              <a:solidFill>
                <a:srgbClr val="000000"/>
              </a:solidFill>
              <a:latin typeface="Cousine"/>
              <a:ea typeface="Cousine"/>
              <a:cs typeface="Cousine"/>
              <a:sym typeface="Cousine"/>
            </a:endParaRPr>
          </a:p>
        </p:txBody>
      </p:sp>
      <p:sp>
        <p:nvSpPr>
          <p:cNvPr id="26" name="TextBox 26"/>
          <p:cNvSpPr txBox="1"/>
          <p:nvPr/>
        </p:nvSpPr>
        <p:spPr>
          <a:xfrm>
            <a:off x="584087" y="644177"/>
            <a:ext cx="7072996" cy="547687"/>
          </a:xfrm>
          <a:prstGeom prst="rect">
            <a:avLst/>
          </a:prstGeom>
        </p:spPr>
        <p:txBody>
          <a:bodyPr lIns="0" tIns="0" rIns="0" bIns="0" rtlCol="0" anchor="t">
            <a:spAutoFit/>
          </a:bodyPr>
          <a:lstStyle/>
          <a:p>
            <a:pPr algn="l">
              <a:lnSpc>
                <a:spcPts val="4462"/>
              </a:lnSpc>
            </a:pPr>
            <a:r>
              <a:rPr lang="en-US" sz="3187" b="1">
                <a:solidFill>
                  <a:srgbClr val="CACACA"/>
                </a:solidFill>
                <a:latin typeface="Cousine Bold"/>
                <a:ea typeface="Cousine Bold"/>
                <a:cs typeface="Cousine Bold"/>
                <a:sym typeface="Cousine Bold"/>
              </a:rPr>
              <a:t>Vernetzte Geräte verstehen</a:t>
            </a:r>
          </a:p>
        </p:txBody>
      </p:sp>
      <p:sp>
        <p:nvSpPr>
          <p:cNvPr id="27" name="TextBox 27"/>
          <p:cNvSpPr txBox="1"/>
          <p:nvPr/>
        </p:nvSpPr>
        <p:spPr>
          <a:xfrm>
            <a:off x="584087" y="1585058"/>
            <a:ext cx="1217202" cy="515159"/>
          </a:xfrm>
          <a:prstGeom prst="rect">
            <a:avLst/>
          </a:prstGeom>
        </p:spPr>
        <p:txBody>
          <a:bodyPr lIns="0" tIns="0" rIns="0" bIns="0" rtlCol="0" anchor="t">
            <a:spAutoFit/>
          </a:bodyPr>
          <a:lstStyle/>
          <a:p>
            <a:pPr algn="l">
              <a:lnSpc>
                <a:spcPts val="4155"/>
              </a:lnSpc>
            </a:pPr>
            <a:r>
              <a:rPr lang="en-US" sz="2968" spc="222">
                <a:solidFill>
                  <a:srgbClr val="000000"/>
                </a:solidFill>
                <a:latin typeface="Cousine"/>
                <a:ea typeface="Cousine"/>
                <a:cs typeface="Cousine"/>
                <a:sym typeface="Cousine"/>
              </a:rPr>
              <a:t>Home</a:t>
            </a:r>
          </a:p>
        </p:txBody>
      </p:sp>
      <p:sp>
        <p:nvSpPr>
          <p:cNvPr id="28" name="TextBox 28"/>
          <p:cNvSpPr txBox="1"/>
          <p:nvPr/>
        </p:nvSpPr>
        <p:spPr>
          <a:xfrm>
            <a:off x="2544931" y="1585058"/>
            <a:ext cx="1960844" cy="515159"/>
          </a:xfrm>
          <a:prstGeom prst="rect">
            <a:avLst/>
          </a:prstGeom>
        </p:spPr>
        <p:txBody>
          <a:bodyPr lIns="0" tIns="0" rIns="0" bIns="0" rtlCol="0" anchor="t">
            <a:spAutoFit/>
          </a:bodyPr>
          <a:lstStyle/>
          <a:p>
            <a:pPr marL="0" lvl="0" indent="0" algn="l">
              <a:lnSpc>
                <a:spcPts val="4155"/>
              </a:lnSpc>
              <a:spcBef>
                <a:spcPct val="0"/>
              </a:spcBef>
            </a:pPr>
            <a:r>
              <a:rPr lang="en-US" sz="2968" b="1" u="none" strike="noStrike" spc="222">
                <a:solidFill>
                  <a:srgbClr val="000000"/>
                </a:solidFill>
                <a:latin typeface="Cousine Bold"/>
                <a:ea typeface="Cousine Bold"/>
                <a:cs typeface="Cousine Bold"/>
                <a:sym typeface="Cousine Bold"/>
              </a:rPr>
              <a:t>Content</a:t>
            </a:r>
          </a:p>
        </p:txBody>
      </p:sp>
      <p:sp>
        <p:nvSpPr>
          <p:cNvPr id="29" name="TextBox 29"/>
          <p:cNvSpPr txBox="1"/>
          <p:nvPr/>
        </p:nvSpPr>
        <p:spPr>
          <a:xfrm>
            <a:off x="5155770" y="1585058"/>
            <a:ext cx="1960844" cy="515159"/>
          </a:xfrm>
          <a:prstGeom prst="rect">
            <a:avLst/>
          </a:prstGeom>
        </p:spPr>
        <p:txBody>
          <a:bodyPr lIns="0" tIns="0" rIns="0" bIns="0" rtlCol="0" anchor="t">
            <a:spAutoFit/>
          </a:bodyPr>
          <a:lstStyle/>
          <a:p>
            <a:pPr algn="l">
              <a:lnSpc>
                <a:spcPts val="4155"/>
              </a:lnSpc>
            </a:pPr>
            <a:r>
              <a:rPr lang="en-US" sz="2968" spc="222">
                <a:solidFill>
                  <a:srgbClr val="000000"/>
                </a:solidFill>
                <a:latin typeface="Cousine"/>
                <a:ea typeface="Cousine"/>
                <a:cs typeface="Cousine"/>
                <a:sym typeface="Cousine"/>
              </a:rPr>
              <a:t>Contact</a:t>
            </a:r>
          </a:p>
        </p:txBody>
      </p:sp>
      <p:grpSp>
        <p:nvGrpSpPr>
          <p:cNvPr id="30" name="Group 30"/>
          <p:cNvGrpSpPr/>
          <p:nvPr/>
        </p:nvGrpSpPr>
        <p:grpSpPr>
          <a:xfrm>
            <a:off x="2889550" y="9193555"/>
            <a:ext cx="1271608" cy="652980"/>
            <a:chOff x="0" y="0"/>
            <a:chExt cx="334909" cy="171978"/>
          </a:xfrm>
        </p:grpSpPr>
        <p:sp>
          <p:nvSpPr>
            <p:cNvPr id="31" name="Freeform 31"/>
            <p:cNvSpPr/>
            <p:nvPr/>
          </p:nvSpPr>
          <p:spPr>
            <a:xfrm>
              <a:off x="0" y="0"/>
              <a:ext cx="334909" cy="171978"/>
            </a:xfrm>
            <a:custGeom>
              <a:avLst/>
              <a:gdLst/>
              <a:ahLst/>
              <a:cxnLst/>
              <a:rect l="l" t="t" r="r" b="b"/>
              <a:pathLst>
                <a:path w="334909" h="171978">
                  <a:moveTo>
                    <a:pt x="0" y="0"/>
                  </a:moveTo>
                  <a:lnTo>
                    <a:pt x="334909" y="0"/>
                  </a:lnTo>
                  <a:lnTo>
                    <a:pt x="334909" y="171978"/>
                  </a:lnTo>
                  <a:lnTo>
                    <a:pt x="0" y="171978"/>
                  </a:lnTo>
                  <a:close/>
                </a:path>
              </a:pathLst>
            </a:custGeom>
            <a:solidFill>
              <a:srgbClr val="999999"/>
            </a:solidFill>
            <a:ln w="28575" cap="sq">
              <a:solidFill>
                <a:srgbClr val="000000"/>
              </a:solidFill>
              <a:prstDash val="solid"/>
              <a:miter/>
            </a:ln>
          </p:spPr>
          <p:txBody>
            <a:bodyPr/>
            <a:lstStyle/>
            <a:p>
              <a:endParaRPr lang="de-DE"/>
            </a:p>
          </p:txBody>
        </p:sp>
        <p:sp>
          <p:nvSpPr>
            <p:cNvPr id="32" name="TextBox 32"/>
            <p:cNvSpPr txBox="1"/>
            <p:nvPr/>
          </p:nvSpPr>
          <p:spPr>
            <a:xfrm>
              <a:off x="0" y="-38100"/>
              <a:ext cx="334909" cy="210078"/>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DABA576D95B304C9845C77BCD02DC62" ma:contentTypeVersion="21" ma:contentTypeDescription="Ein neues Dokument erstellen." ma:contentTypeScope="" ma:versionID="a5a7c745381938a74a396ec4b6c3fc6c">
  <xsd:schema xmlns:xsd="http://www.w3.org/2001/XMLSchema" xmlns:xs="http://www.w3.org/2001/XMLSchema" xmlns:p="http://schemas.microsoft.com/office/2006/metadata/properties" xmlns:ns1="http://schemas.microsoft.com/sharepoint/v3" xmlns:ns2="a3f8ac64-bfb0-4014-95b3-94d2537ca33f" xmlns:ns3="8b2aa5a6-1ca3-4252-89c4-2e5e1eec8c81" targetNamespace="http://schemas.microsoft.com/office/2006/metadata/properties" ma:root="true" ma:fieldsID="b71825277235deec85457956ffb63f11" ns1:_="" ns2:_="" ns3:_="">
    <xsd:import namespace="http://schemas.microsoft.com/sharepoint/v3"/>
    <xsd:import namespace="a3f8ac64-bfb0-4014-95b3-94d2537ca33f"/>
    <xsd:import namespace="8b2aa5a6-1ca3-4252-89c4-2e5e1eec8c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Eigenschaften der einheitlichen Compliancerichtlinie" ma:hidden="true" ma:internalName="_ip_UnifiedCompliancePolicyProperties">
      <xsd:simpleType>
        <xsd:restriction base="dms:Note"/>
      </xsd:simpleType>
    </xsd:element>
    <xsd:element name="_ip_UnifiedCompliancePolicyUIAction" ma:index="27"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f8ac64-bfb0-4014-95b3-94d2537ca3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e63edab7-d5f1-4c02-989a-0e8ed7c6c3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2aa5a6-1ca3-4252-89c4-2e5e1eec8c81"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4dad0ae0-1d90-40fb-9896-013ee2662206}" ma:internalName="TaxCatchAll" ma:showField="CatchAllData" ma:web="8b2aa5a6-1ca3-4252-89c4-2e5e1eec8c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b2aa5a6-1ca3-4252-89c4-2e5e1eec8c81" xsi:nil="true"/>
    <lcf76f155ced4ddcb4097134ff3c332f xmlns="a3f8ac64-bfb0-4014-95b3-94d2537ca33f">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B7EEC69-A581-4B87-9171-1573C89CC8CB}">
  <ds:schemaRefs>
    <ds:schemaRef ds:uri="http://schemas.microsoft.com/sharepoint/v3/contenttype/forms"/>
  </ds:schemaRefs>
</ds:datastoreItem>
</file>

<file path=customXml/itemProps2.xml><?xml version="1.0" encoding="utf-8"?>
<ds:datastoreItem xmlns:ds="http://schemas.openxmlformats.org/officeDocument/2006/customXml" ds:itemID="{8662F672-19E7-42AB-BA72-B04E51516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3f8ac64-bfb0-4014-95b3-94d2537ca33f"/>
    <ds:schemaRef ds:uri="8b2aa5a6-1ca3-4252-89c4-2e5e1eec8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7BB767-CE8A-4C0F-BDD8-4F5CA94C4A8A}">
  <ds:schemaRef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e0876e0b-2564-4126-a943-de539fb3fb9b"/>
    <ds:schemaRef ds:uri="733d7424-4c21-4578-ba9a-1057e6ad4ecc"/>
    <ds:schemaRef ds:uri="http://schemas.microsoft.com/office/2006/metadata/properties"/>
    <ds:schemaRef ds:uri="8b2aa5a6-1ca3-4252-89c4-2e5e1eec8c81"/>
    <ds:schemaRef ds:uri="a3f8ac64-bfb0-4014-95b3-94d2537ca33f"/>
    <ds:schemaRef ds:uri="http://schemas.microsoft.com/sharepoint/v3"/>
  </ds:schemaRefs>
</ds:datastoreItem>
</file>

<file path=docMetadata/LabelInfo.xml><?xml version="1.0" encoding="utf-8"?>
<clbl:labelList xmlns:clbl="http://schemas.microsoft.com/office/2020/mipLabelMetadata">
  <clbl:label id="{9d258917-277f-42cd-a3cd-14c4e9ee58bc}" enabled="1" method="Standard" siteId="{38ae3bcd-9579-4fd4-adda-b42e1495d55a}" removed="0"/>
</clbl:labelList>
</file>

<file path=docProps/app.xml><?xml version="1.0" encoding="utf-8"?>
<Properties xmlns="http://schemas.openxmlformats.org/officeDocument/2006/extended-properties" xmlns:vt="http://schemas.openxmlformats.org/officeDocument/2006/docPropsVTypes">
  <TotalTime>0</TotalTime>
  <Words>494</Words>
  <Application>Microsoft Office PowerPoint</Application>
  <PresentationFormat>Benutzerdefiniert</PresentationFormat>
  <Paragraphs>88</Paragraphs>
  <Slides>10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Cousine Bold</vt:lpstr>
      <vt:lpstr>Cousine</vt:lpstr>
      <vt:lpstr>Calibri</vt:lpstr>
      <vt:lpstr>Arial</vt:lpstr>
      <vt:lpstr>Anonymous Pro 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der Dinge</dc:title>
  <cp:lastModifiedBy>Duschl, Daniela (P&amp;O SIR SPE BO OS TRM)</cp:lastModifiedBy>
  <cp:revision>1</cp:revision>
  <dcterms:created xsi:type="dcterms:W3CDTF">2006-08-16T00:00:00Z</dcterms:created>
  <dcterms:modified xsi:type="dcterms:W3CDTF">2026-01-16T13:20:44Z</dcterms:modified>
  <dc:identifier>DAG2gDpK00E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0x0101003DABA576D95B304C9845C77BCD02DC62</vt:lpwstr>
  </property>
  <property fmtid="{D5CDD505-2E9C-101B-9397-08002B2CF9AE}" pid="3" name="MediaServiceImageTags">
    <vt:lpwstr/>
  </property>
</Properties>
</file>