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01_0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18288000" cy="10287000"/>
  <p:notesSz cx="6858000" cy="9144000"/>
  <p:embeddedFontLst>
    <p:embeddedFont>
      <p:font typeface="Atkinson Hyperlegible" panose="020B0604020202020204" charset="0"/>
      <p:regular r:id="rId9"/>
    </p:embeddedFont>
    <p:embeddedFont>
      <p:font typeface="Atkinson Hyperlegible Bold" panose="020B0604020202020204" charset="0"/>
      <p:regular r:id="rId10"/>
      <p:bold r:id="rId11"/>
    </p:embeddedFont>
    <p:embeddedFont>
      <p:font typeface="Pagkaki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8E30463-BE5B-3E98-C245-ADF347E59E0A}" name="Ulsenheimer, Jelena Daniela (P&amp;O SIR SPE BO OS TRM)" initials="UT" userId="S::jelena.ulsenheimer@siemens.com::7b680a0b-3e41-4049-a1ef-0fecc7f6e674" providerId="AD"/>
  <p188:author id="{7552EAD8-F5A1-F810-5135-033A4B36EC72}" name="Duschl, Daniela (P&amp;O SIR SPE BO OS TRM)" initials="DD" userId="S::daniela.duschl@siemens.com::8ad943f1-21f6-4a85-adfc-3e76b88c5f4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077744-1E59-7136-7937-9DFB414EC928}" v="2" dt="2026-01-19T14:00:01.4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76" autoAdjust="0"/>
    <p:restoredTop sz="94615" autoAdjust="0"/>
  </p:normalViewPr>
  <p:slideViewPr>
    <p:cSldViewPr>
      <p:cViewPr varScale="1">
        <p:scale>
          <a:sx n="63" d="100"/>
          <a:sy n="63" d="100"/>
        </p:scale>
        <p:origin x="48" y="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4.fntdata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schl, Daniela (P&amp;O SIR SPE BO OS TRM)" userId="8ad943f1-21f6-4a85-adfc-3e76b88c5f4e" providerId="ADAL" clId="{35781C50-9C8D-468D-AA70-F2EFA8B1C131}"/>
    <pc:docChg chg="modSld">
      <pc:chgData name="Duschl, Daniela (P&amp;O SIR SPE BO OS TRM)" userId="8ad943f1-21f6-4a85-adfc-3e76b88c5f4e" providerId="ADAL" clId="{35781C50-9C8D-468D-AA70-F2EFA8B1C131}" dt="2026-01-20T13:24:00.365" v="9" actId="20577"/>
      <pc:docMkLst>
        <pc:docMk/>
      </pc:docMkLst>
      <pc:sldChg chg="modSp mod">
        <pc:chgData name="Duschl, Daniela (P&amp;O SIR SPE BO OS TRM)" userId="8ad943f1-21f6-4a85-adfc-3e76b88c5f4e" providerId="ADAL" clId="{35781C50-9C8D-468D-AA70-F2EFA8B1C131}" dt="2026-01-20T13:21:41.129" v="1" actId="20577"/>
        <pc:sldMkLst>
          <pc:docMk/>
          <pc:sldMk cId="0" sldId="257"/>
        </pc:sldMkLst>
        <pc:spChg chg="mod">
          <ac:chgData name="Duschl, Daniela (P&amp;O SIR SPE BO OS TRM)" userId="8ad943f1-21f6-4a85-adfc-3e76b88c5f4e" providerId="ADAL" clId="{35781C50-9C8D-468D-AA70-F2EFA8B1C131}" dt="2026-01-20T13:21:41.129" v="1" actId="20577"/>
          <ac:spMkLst>
            <pc:docMk/>
            <pc:sldMk cId="0" sldId="257"/>
            <ac:spMk id="28" creationId="{00000000-0000-0000-0000-000000000000}"/>
          </ac:spMkLst>
        </pc:spChg>
        <pc:spChg chg="mod">
          <ac:chgData name="Duschl, Daniela (P&amp;O SIR SPE BO OS TRM)" userId="8ad943f1-21f6-4a85-adfc-3e76b88c5f4e" providerId="ADAL" clId="{35781C50-9C8D-468D-AA70-F2EFA8B1C131}" dt="2026-01-16T14:46:56.824" v="0" actId="20577"/>
          <ac:spMkLst>
            <pc:docMk/>
            <pc:sldMk cId="0" sldId="257"/>
            <ac:spMk id="32" creationId="{00000000-0000-0000-0000-000000000000}"/>
          </ac:spMkLst>
        </pc:spChg>
      </pc:sldChg>
      <pc:sldChg chg="modSp mod">
        <pc:chgData name="Duschl, Daniela (P&amp;O SIR SPE BO OS TRM)" userId="8ad943f1-21f6-4a85-adfc-3e76b88c5f4e" providerId="ADAL" clId="{35781C50-9C8D-468D-AA70-F2EFA8B1C131}" dt="2026-01-20T13:24:00.365" v="9" actId="20577"/>
        <pc:sldMkLst>
          <pc:docMk/>
          <pc:sldMk cId="0" sldId="259"/>
        </pc:sldMkLst>
        <pc:spChg chg="mod">
          <ac:chgData name="Duschl, Daniela (P&amp;O SIR SPE BO OS TRM)" userId="8ad943f1-21f6-4a85-adfc-3e76b88c5f4e" providerId="ADAL" clId="{35781C50-9C8D-468D-AA70-F2EFA8B1C131}" dt="2026-01-20T13:24:00.365" v="9" actId="20577"/>
          <ac:spMkLst>
            <pc:docMk/>
            <pc:sldMk cId="0" sldId="259"/>
            <ac:spMk id="11" creationId="{00000000-0000-0000-0000-000000000000}"/>
          </ac:spMkLst>
        </pc:spChg>
      </pc:sldChg>
    </pc:docChg>
  </pc:docChgLst>
  <pc:docChgLst>
    <pc:chgData name="Lena Anette Seiwert" userId="a9561aef-67a9-4639-8093-f7b8d58deafd" providerId="ADAL" clId="{B5EA4576-5FE2-5C4D-BDB3-002458F3032D}"/>
    <pc:docChg chg="modSld">
      <pc:chgData name="Lena Anette Seiwert" userId="a9561aef-67a9-4639-8093-f7b8d58deafd" providerId="ADAL" clId="{B5EA4576-5FE2-5C4D-BDB3-002458F3032D}" dt="2026-01-05T14:11:32.845" v="3" actId="1076"/>
      <pc:docMkLst>
        <pc:docMk/>
      </pc:docMkLst>
      <pc:sldChg chg="modSp mod modCm">
        <pc:chgData name="Lena Anette Seiwert" userId="a9561aef-67a9-4639-8093-f7b8d58deafd" providerId="ADAL" clId="{B5EA4576-5FE2-5C4D-BDB3-002458F3032D}" dt="2026-01-05T14:10:53.055" v="1" actId="20577"/>
        <pc:sldMkLst>
          <pc:docMk/>
          <pc:sldMk cId="0" sldId="256"/>
        </pc:sldMkLst>
        <pc:spChg chg="mod">
          <ac:chgData name="Lena Anette Seiwert" userId="a9561aef-67a9-4639-8093-f7b8d58deafd" providerId="ADAL" clId="{B5EA4576-5FE2-5C4D-BDB3-002458F3032D}" dt="2026-01-05T14:10:53.055" v="1" actId="20577"/>
          <ac:spMkLst>
            <pc:docMk/>
            <pc:sldMk cId="0" sldId="256"/>
            <ac:spMk id="27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ena Anette Seiwert" userId="a9561aef-67a9-4639-8093-f7b8d58deafd" providerId="ADAL" clId="{B5EA4576-5FE2-5C4D-BDB3-002458F3032D}" dt="2026-01-05T14:10:53.055" v="1" actId="20577"/>
              <pc2:cmMkLst xmlns:pc2="http://schemas.microsoft.com/office/powerpoint/2019/9/main/command">
                <pc:docMk/>
                <pc:sldMk cId="0" sldId="256"/>
                <pc2:cmMk id="{11E47115-1B3B-4C16-BC8A-259418A4F240}"/>
              </pc2:cmMkLst>
            </pc226:cmChg>
          </p:ext>
        </pc:extLst>
      </pc:sldChg>
      <pc:sldChg chg="modSp mod">
        <pc:chgData name="Lena Anette Seiwert" userId="a9561aef-67a9-4639-8093-f7b8d58deafd" providerId="ADAL" clId="{B5EA4576-5FE2-5C4D-BDB3-002458F3032D}" dt="2026-01-05T14:11:32.845" v="3" actId="1076"/>
        <pc:sldMkLst>
          <pc:docMk/>
          <pc:sldMk cId="0" sldId="257"/>
        </pc:sldMkLst>
        <pc:grpChg chg="mod">
          <ac:chgData name="Lena Anette Seiwert" userId="a9561aef-67a9-4639-8093-f7b8d58deafd" providerId="ADAL" clId="{B5EA4576-5FE2-5C4D-BDB3-002458F3032D}" dt="2026-01-05T14:11:32.845" v="3" actId="1076"/>
          <ac:grpSpMkLst>
            <pc:docMk/>
            <pc:sldMk cId="0" sldId="257"/>
            <ac:grpSpMk id="9" creationId="{00000000-0000-0000-0000-000000000000}"/>
          </ac:grpSpMkLst>
        </pc:grpChg>
        <pc:grpChg chg="mod">
          <ac:chgData name="Lena Anette Seiwert" userId="a9561aef-67a9-4639-8093-f7b8d58deafd" providerId="ADAL" clId="{B5EA4576-5FE2-5C4D-BDB3-002458F3032D}" dt="2026-01-05T14:11:22.420" v="2" actId="1076"/>
          <ac:grpSpMkLst>
            <pc:docMk/>
            <pc:sldMk cId="0" sldId="257"/>
            <ac:grpSpMk id="22" creationId="{00000000-0000-0000-0000-000000000000}"/>
          </ac:grpSpMkLst>
        </pc:grpChg>
      </pc:sldChg>
    </pc:docChg>
  </pc:docChgLst>
  <pc:docChgLst>
    <pc:chgData name="Eva Wagner" userId="e3b6473f-ff89-46d1-86cc-30cc750d352b" providerId="ADAL" clId="{9E75F5D8-2B41-5D1D-98D6-48E2A00E4347}"/>
    <pc:docChg chg="undo custSel modSld">
      <pc:chgData name="Eva Wagner" userId="e3b6473f-ff89-46d1-86cc-30cc750d352b" providerId="ADAL" clId="{9E75F5D8-2B41-5D1D-98D6-48E2A00E4347}" dt="2026-01-12T11:02:24.543" v="216" actId="1076"/>
      <pc:docMkLst>
        <pc:docMk/>
      </pc:docMkLst>
      <pc:sldChg chg="modSp mod">
        <pc:chgData name="Eva Wagner" userId="e3b6473f-ff89-46d1-86cc-30cc750d352b" providerId="ADAL" clId="{9E75F5D8-2B41-5D1D-98D6-48E2A00E4347}" dt="2026-01-12T11:02:24.543" v="216" actId="1076"/>
        <pc:sldMkLst>
          <pc:docMk/>
          <pc:sldMk cId="0" sldId="258"/>
        </pc:sldMkLst>
        <pc:spChg chg="mod">
          <ac:chgData name="Eva Wagner" userId="e3b6473f-ff89-46d1-86cc-30cc750d352b" providerId="ADAL" clId="{9E75F5D8-2B41-5D1D-98D6-48E2A00E4347}" dt="2026-01-12T11:00:45.330" v="151" actId="1036"/>
          <ac:spMkLst>
            <pc:docMk/>
            <pc:sldMk cId="0" sldId="258"/>
            <ac:spMk id="26" creationId="{00000000-0000-0000-0000-000000000000}"/>
          </ac:spMkLst>
        </pc:spChg>
        <pc:spChg chg="mod">
          <ac:chgData name="Eva Wagner" userId="e3b6473f-ff89-46d1-86cc-30cc750d352b" providerId="ADAL" clId="{9E75F5D8-2B41-5D1D-98D6-48E2A00E4347}" dt="2026-01-12T11:01:53.277" v="190" actId="20577"/>
          <ac:spMkLst>
            <pc:docMk/>
            <pc:sldMk cId="0" sldId="258"/>
            <ac:spMk id="28" creationId="{00000000-0000-0000-0000-000000000000}"/>
          </ac:spMkLst>
        </pc:spChg>
        <pc:spChg chg="mod">
          <ac:chgData name="Eva Wagner" userId="e3b6473f-ff89-46d1-86cc-30cc750d352b" providerId="ADAL" clId="{9E75F5D8-2B41-5D1D-98D6-48E2A00E4347}" dt="2026-01-12T11:01:26.757" v="180" actId="20577"/>
          <ac:spMkLst>
            <pc:docMk/>
            <pc:sldMk cId="0" sldId="258"/>
            <ac:spMk id="36" creationId="{00000000-0000-0000-0000-000000000000}"/>
          </ac:spMkLst>
        </pc:spChg>
        <pc:spChg chg="mod">
          <ac:chgData name="Eva Wagner" userId="e3b6473f-ff89-46d1-86cc-30cc750d352b" providerId="ADAL" clId="{9E75F5D8-2B41-5D1D-98D6-48E2A00E4347}" dt="2026-01-12T11:02:24.543" v="216" actId="1076"/>
          <ac:spMkLst>
            <pc:docMk/>
            <pc:sldMk cId="0" sldId="258"/>
            <ac:spMk id="44" creationId="{00000000-0000-0000-0000-000000000000}"/>
          </ac:spMkLst>
        </pc:spChg>
        <pc:grpChg chg="mod">
          <ac:chgData name="Eva Wagner" userId="e3b6473f-ff89-46d1-86cc-30cc750d352b" providerId="ADAL" clId="{9E75F5D8-2B41-5D1D-98D6-48E2A00E4347}" dt="2026-01-12T11:00:28.579" v="135" actId="1076"/>
          <ac:grpSpMkLst>
            <pc:docMk/>
            <pc:sldMk cId="0" sldId="258"/>
            <ac:grpSpMk id="21" creationId="{00000000-0000-0000-0000-000000000000}"/>
          </ac:grpSpMkLst>
        </pc:grpChg>
      </pc:sldChg>
      <pc:sldChg chg="modSp mod modCm">
        <pc:chgData name="Eva Wagner" userId="e3b6473f-ff89-46d1-86cc-30cc750d352b" providerId="ADAL" clId="{9E75F5D8-2B41-5D1D-98D6-48E2A00E4347}" dt="2026-01-12T10:59:28.571" v="119" actId="1076"/>
        <pc:sldMkLst>
          <pc:docMk/>
          <pc:sldMk cId="0" sldId="259"/>
        </pc:sldMkLst>
        <pc:spChg chg="mod">
          <ac:chgData name="Eva Wagner" userId="e3b6473f-ff89-46d1-86cc-30cc750d352b" providerId="ADAL" clId="{9E75F5D8-2B41-5D1D-98D6-48E2A00E4347}" dt="2026-01-12T10:59:28.571" v="119" actId="1076"/>
          <ac:spMkLst>
            <pc:docMk/>
            <pc:sldMk cId="0" sldId="259"/>
            <ac:spMk id="9" creationId="{00000000-0000-0000-0000-000000000000}"/>
          </ac:spMkLst>
        </pc:spChg>
        <pc:spChg chg="mod">
          <ac:chgData name="Eva Wagner" userId="e3b6473f-ff89-46d1-86cc-30cc750d352b" providerId="ADAL" clId="{9E75F5D8-2B41-5D1D-98D6-48E2A00E4347}" dt="2026-01-12T10:59:05.677" v="115" actId="20577"/>
          <ac:spMkLst>
            <pc:docMk/>
            <pc:sldMk cId="0" sldId="259"/>
            <ac:spMk id="11" creationId="{00000000-0000-0000-0000-000000000000}"/>
          </ac:spMkLst>
        </pc:spChg>
        <pc:spChg chg="mod">
          <ac:chgData name="Eva Wagner" userId="e3b6473f-ff89-46d1-86cc-30cc750d352b" providerId="ADAL" clId="{9E75F5D8-2B41-5D1D-98D6-48E2A00E4347}" dt="2026-01-12T10:59:25.471" v="118" actId="1076"/>
          <ac:spMkLst>
            <pc:docMk/>
            <pc:sldMk cId="0" sldId="259"/>
            <ac:spMk id="14" creationId="{00000000-0000-0000-0000-000000000000}"/>
          </ac:spMkLst>
        </pc:spChg>
        <pc:grpChg chg="mod">
          <ac:chgData name="Eva Wagner" userId="e3b6473f-ff89-46d1-86cc-30cc750d352b" providerId="ADAL" clId="{9E75F5D8-2B41-5D1D-98D6-48E2A00E4347}" dt="2026-01-12T10:59:13.703" v="116" actId="1076"/>
          <ac:grpSpMkLst>
            <pc:docMk/>
            <pc:sldMk cId="0" sldId="259"/>
            <ac:grpSpMk id="3" creationId="{00000000-0000-0000-0000-000000000000}"/>
          </ac:grpSpMkLst>
        </pc:grpChg>
        <pc:grpChg chg="mod">
          <ac:chgData name="Eva Wagner" userId="e3b6473f-ff89-46d1-86cc-30cc750d352b" providerId="ADAL" clId="{9E75F5D8-2B41-5D1D-98D6-48E2A00E4347}" dt="2026-01-12T10:59:21.838" v="117" actId="1076"/>
          <ac:grpSpMkLst>
            <pc:docMk/>
            <pc:sldMk cId="0" sldId="259"/>
            <ac:grpSpMk id="12" creationId="{00000000-0000-0000-0000-000000000000}"/>
          </ac:grpSpMkLst>
        </pc:gr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Eva Wagner" userId="e3b6473f-ff89-46d1-86cc-30cc750d352b" providerId="ADAL" clId="{9E75F5D8-2B41-5D1D-98D6-48E2A00E4347}" dt="2026-01-12T10:59:05.677" v="115" actId="20577"/>
              <pc2:cmMkLst xmlns:pc2="http://schemas.microsoft.com/office/powerpoint/2019/9/main/command">
                <pc:docMk/>
                <pc:sldMk cId="0" sldId="259"/>
                <pc2:cmMk id="{612EE61E-AB4B-4634-AFBA-658E014D793C}"/>
              </pc2:cmMkLst>
            </pc226:cmChg>
          </p:ext>
        </pc:extLst>
      </pc:sldChg>
    </pc:docChg>
  </pc:docChgLst>
</pc:chgInfo>
</file>

<file path=ppt/comments/modernComment_101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DB74F03-F20B-4A2D-9A51-1705A84823BC}" authorId="{98E30463-BE5B-3E98-C245-ADF347E59E0A}" created="2026-01-19T13:59:01.073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7"/>
      <ac:grpSpMk id="29" creationId="{00000000-0000-0000-0000-000000000000}"/>
    </ac:deMkLst>
    <p188:txBody>
      <a:bodyPr/>
      <a:lstStyle/>
      <a:p>
        <a:r>
          <a:rPr lang="de-DE"/>
          <a:t>gibt es für diese Frage eine Musterlösung für die LK
z. B. über die Notizen im Foliensatz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microsoft.com/office/2018/10/relationships/comments" Target="../comments/modernComment_101_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9.svg"/><Relationship Id="rId3" Type="http://schemas.openxmlformats.org/officeDocument/2006/relationships/image" Target="../media/image23.svg"/><Relationship Id="rId7" Type="http://schemas.openxmlformats.org/officeDocument/2006/relationships/image" Target="../media/image15.svg"/><Relationship Id="rId12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27.svg"/><Relationship Id="rId5" Type="http://schemas.openxmlformats.org/officeDocument/2006/relationships/image" Target="../media/image25.svg"/><Relationship Id="rId15" Type="http://schemas.openxmlformats.org/officeDocument/2006/relationships/image" Target="../media/image21.svg"/><Relationship Id="rId10" Type="http://schemas.openxmlformats.org/officeDocument/2006/relationships/image" Target="../media/image26.png"/><Relationship Id="rId4" Type="http://schemas.openxmlformats.org/officeDocument/2006/relationships/image" Target="../media/image24.png"/><Relationship Id="rId9" Type="http://schemas.openxmlformats.org/officeDocument/2006/relationships/image" Target="../media/image17.sv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.svg"/><Relationship Id="rId7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0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11335">
            <a:off x="10843774" y="-1338844"/>
            <a:ext cx="9169570" cy="12964687"/>
          </a:xfrm>
          <a:custGeom>
            <a:avLst/>
            <a:gdLst/>
            <a:ahLst/>
            <a:cxnLst/>
            <a:rect l="l" t="t" r="r" b="b"/>
            <a:pathLst>
              <a:path w="9169570" h="12964687">
                <a:moveTo>
                  <a:pt x="0" y="0"/>
                </a:moveTo>
                <a:lnTo>
                  <a:pt x="9169569" y="0"/>
                </a:lnTo>
                <a:lnTo>
                  <a:pt x="9169569" y="12964688"/>
                </a:lnTo>
                <a:lnTo>
                  <a:pt x="0" y="129646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 rot="66334">
            <a:off x="8694742" y="1583270"/>
            <a:ext cx="10246540" cy="7120460"/>
            <a:chOff x="0" y="0"/>
            <a:chExt cx="8125781" cy="5646716"/>
          </a:xfrm>
        </p:grpSpPr>
        <p:sp>
          <p:nvSpPr>
            <p:cNvPr id="4" name="Freeform 4"/>
            <p:cNvSpPr/>
            <p:nvPr/>
          </p:nvSpPr>
          <p:spPr>
            <a:xfrm>
              <a:off x="-10795" y="-1905"/>
              <a:ext cx="8136449" cy="5648493"/>
            </a:xfrm>
            <a:custGeom>
              <a:avLst/>
              <a:gdLst/>
              <a:ahLst/>
              <a:cxnLst/>
              <a:rect l="l" t="t" r="r" b="b"/>
              <a:pathLst>
                <a:path w="8136449" h="5648493">
                  <a:moveTo>
                    <a:pt x="8120320" y="186309"/>
                  </a:moveTo>
                  <a:cubicBezTo>
                    <a:pt x="8119940" y="125349"/>
                    <a:pt x="8129337" y="8509"/>
                    <a:pt x="8129337" y="8509"/>
                  </a:cubicBezTo>
                  <a:lnTo>
                    <a:pt x="7984430" y="6223"/>
                  </a:lnTo>
                  <a:lnTo>
                    <a:pt x="7778944" y="16002"/>
                  </a:lnTo>
                  <a:cubicBezTo>
                    <a:pt x="7778944" y="16002"/>
                    <a:pt x="7445316" y="0"/>
                    <a:pt x="7413438" y="14986"/>
                  </a:cubicBezTo>
                  <a:cubicBezTo>
                    <a:pt x="7381434" y="29972"/>
                    <a:pt x="7315521" y="6223"/>
                    <a:pt x="7315521" y="6223"/>
                  </a:cubicBezTo>
                  <a:lnTo>
                    <a:pt x="931164" y="4318"/>
                  </a:lnTo>
                  <a:lnTo>
                    <a:pt x="640207" y="3556"/>
                  </a:lnTo>
                  <a:lnTo>
                    <a:pt x="413258" y="11430"/>
                  </a:lnTo>
                  <a:lnTo>
                    <a:pt x="149479" y="10668"/>
                  </a:lnTo>
                  <a:lnTo>
                    <a:pt x="49403" y="1905"/>
                  </a:lnTo>
                  <a:cubicBezTo>
                    <a:pt x="33528" y="1905"/>
                    <a:pt x="20701" y="14605"/>
                    <a:pt x="20701" y="30480"/>
                  </a:cubicBezTo>
                  <a:lnTo>
                    <a:pt x="36957" y="275590"/>
                  </a:lnTo>
                  <a:lnTo>
                    <a:pt x="19177" y="546989"/>
                  </a:lnTo>
                  <a:lnTo>
                    <a:pt x="17018" y="5002825"/>
                  </a:lnTo>
                  <a:lnTo>
                    <a:pt x="25019" y="5181642"/>
                  </a:lnTo>
                  <a:cubicBezTo>
                    <a:pt x="25019" y="5181642"/>
                    <a:pt x="0" y="5222789"/>
                    <a:pt x="16002" y="5382810"/>
                  </a:cubicBezTo>
                  <a:cubicBezTo>
                    <a:pt x="32004" y="5542830"/>
                    <a:pt x="49276" y="5638080"/>
                    <a:pt x="49276" y="5638080"/>
                  </a:cubicBezTo>
                  <a:lnTo>
                    <a:pt x="132842" y="5638333"/>
                  </a:lnTo>
                  <a:lnTo>
                    <a:pt x="305562" y="5621824"/>
                  </a:lnTo>
                  <a:lnTo>
                    <a:pt x="532511" y="5639350"/>
                  </a:lnTo>
                  <a:lnTo>
                    <a:pt x="771144" y="5648493"/>
                  </a:lnTo>
                  <a:lnTo>
                    <a:pt x="906526" y="5623348"/>
                  </a:lnTo>
                  <a:lnTo>
                    <a:pt x="1008761" y="5640619"/>
                  </a:lnTo>
                  <a:lnTo>
                    <a:pt x="7380291" y="5642525"/>
                  </a:lnTo>
                  <a:lnTo>
                    <a:pt x="7623242" y="5643160"/>
                  </a:lnTo>
                  <a:lnTo>
                    <a:pt x="7860097" y="5633507"/>
                  </a:lnTo>
                  <a:lnTo>
                    <a:pt x="8046406" y="5644302"/>
                  </a:lnTo>
                  <a:lnTo>
                    <a:pt x="8123877" y="5644556"/>
                  </a:lnTo>
                  <a:lnTo>
                    <a:pt x="8124257" y="5496601"/>
                  </a:lnTo>
                  <a:lnTo>
                    <a:pt x="8124511" y="5382937"/>
                  </a:lnTo>
                  <a:lnTo>
                    <a:pt x="8116637" y="5177450"/>
                  </a:lnTo>
                  <a:lnTo>
                    <a:pt x="8125528" y="5009302"/>
                  </a:lnTo>
                  <a:lnTo>
                    <a:pt x="8127305" y="671576"/>
                  </a:lnTo>
                  <a:lnTo>
                    <a:pt x="8136449" y="424561"/>
                  </a:lnTo>
                  <a:cubicBezTo>
                    <a:pt x="8136449" y="424561"/>
                    <a:pt x="8120447" y="247015"/>
                    <a:pt x="8120066" y="186055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517578" y="2292762"/>
            <a:ext cx="8036627" cy="5701476"/>
            <a:chOff x="0" y="0"/>
            <a:chExt cx="10715503" cy="7601968"/>
          </a:xfrm>
        </p:grpSpPr>
        <p:grpSp>
          <p:nvGrpSpPr>
            <p:cNvPr id="6" name="Group 6"/>
            <p:cNvGrpSpPr/>
            <p:nvPr/>
          </p:nvGrpSpPr>
          <p:grpSpPr>
            <a:xfrm>
              <a:off x="3664968" y="0"/>
              <a:ext cx="3385568" cy="3385568"/>
              <a:chOff x="0" y="0"/>
              <a:chExt cx="81280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DF0E4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139" tIns="50139" rIns="50139" bIns="50139" rtlCol="0" anchor="b"/>
              <a:lstStyle/>
              <a:p>
                <a:pPr algn="ctr">
                  <a:lnSpc>
                    <a:spcPts val="2600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3664968" y="4216400"/>
              <a:ext cx="3385568" cy="3385568"/>
              <a:chOff x="0" y="0"/>
              <a:chExt cx="812800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DF0E4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139" tIns="50139" rIns="50139" bIns="50139" rtlCol="0" anchor="b"/>
              <a:lstStyle/>
              <a:p>
                <a:pPr algn="ctr">
                  <a:lnSpc>
                    <a:spcPts val="2600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0" y="2108200"/>
              <a:ext cx="3385568" cy="3385568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DF0E4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139" tIns="50139" rIns="50139" bIns="50139" rtlCol="0" anchor="b"/>
              <a:lstStyle/>
              <a:p>
                <a:pPr algn="ctr">
                  <a:lnSpc>
                    <a:spcPts val="2600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7329935" y="2108200"/>
              <a:ext cx="3385568" cy="3385568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DF0E4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50139" tIns="50139" rIns="50139" bIns="50139" rtlCol="0" anchor="b"/>
              <a:lstStyle/>
              <a:p>
                <a:pPr algn="ctr">
                  <a:lnSpc>
                    <a:spcPts val="1560"/>
                  </a:lnSpc>
                </a:pPr>
                <a:endParaRPr/>
              </a:p>
            </p:txBody>
          </p:sp>
        </p:grpSp>
      </p:grpSp>
      <p:sp>
        <p:nvSpPr>
          <p:cNvPr id="18" name="Freeform 18"/>
          <p:cNvSpPr/>
          <p:nvPr/>
        </p:nvSpPr>
        <p:spPr>
          <a:xfrm rot="-1675088">
            <a:off x="8123716" y="1744619"/>
            <a:ext cx="3319024" cy="1049641"/>
          </a:xfrm>
          <a:custGeom>
            <a:avLst/>
            <a:gdLst/>
            <a:ahLst/>
            <a:cxnLst/>
            <a:rect l="l" t="t" r="r" b="b"/>
            <a:pathLst>
              <a:path w="3319024" h="1049641">
                <a:moveTo>
                  <a:pt x="0" y="0"/>
                </a:moveTo>
                <a:lnTo>
                  <a:pt x="3319023" y="0"/>
                </a:lnTo>
                <a:lnTo>
                  <a:pt x="3319023" y="1049642"/>
                </a:lnTo>
                <a:lnTo>
                  <a:pt x="0" y="10496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9" name="Freeform 19"/>
          <p:cNvSpPr/>
          <p:nvPr/>
        </p:nvSpPr>
        <p:spPr>
          <a:xfrm rot="-1675088">
            <a:off x="16849230" y="7802519"/>
            <a:ext cx="3319024" cy="1049641"/>
          </a:xfrm>
          <a:custGeom>
            <a:avLst/>
            <a:gdLst/>
            <a:ahLst/>
            <a:cxnLst/>
            <a:rect l="l" t="t" r="r" b="b"/>
            <a:pathLst>
              <a:path w="3319024" h="1049641">
                <a:moveTo>
                  <a:pt x="0" y="0"/>
                </a:moveTo>
                <a:lnTo>
                  <a:pt x="3319024" y="0"/>
                </a:lnTo>
                <a:lnTo>
                  <a:pt x="3319024" y="1049642"/>
                </a:lnTo>
                <a:lnTo>
                  <a:pt x="0" y="10496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0" name="Freeform 20"/>
          <p:cNvSpPr/>
          <p:nvPr/>
        </p:nvSpPr>
        <p:spPr>
          <a:xfrm>
            <a:off x="12660831" y="2741211"/>
            <a:ext cx="1082792" cy="899702"/>
          </a:xfrm>
          <a:custGeom>
            <a:avLst/>
            <a:gdLst/>
            <a:ahLst/>
            <a:cxnLst/>
            <a:rect l="l" t="t" r="r" b="b"/>
            <a:pathLst>
              <a:path w="1082792" h="899702">
                <a:moveTo>
                  <a:pt x="0" y="0"/>
                </a:moveTo>
                <a:lnTo>
                  <a:pt x="1082792" y="0"/>
                </a:lnTo>
                <a:lnTo>
                  <a:pt x="1082792" y="899702"/>
                </a:lnTo>
                <a:lnTo>
                  <a:pt x="0" y="89970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1" name="Freeform 21"/>
          <p:cNvSpPr/>
          <p:nvPr/>
        </p:nvSpPr>
        <p:spPr>
          <a:xfrm flipH="1">
            <a:off x="13424805" y="3002212"/>
            <a:ext cx="1143888" cy="958786"/>
          </a:xfrm>
          <a:custGeom>
            <a:avLst/>
            <a:gdLst/>
            <a:ahLst/>
            <a:cxnLst/>
            <a:rect l="l" t="t" r="r" b="b"/>
            <a:pathLst>
              <a:path w="1143888" h="958786">
                <a:moveTo>
                  <a:pt x="1143888" y="0"/>
                </a:moveTo>
                <a:lnTo>
                  <a:pt x="0" y="0"/>
                </a:lnTo>
                <a:lnTo>
                  <a:pt x="0" y="958786"/>
                </a:lnTo>
                <a:lnTo>
                  <a:pt x="1143888" y="958786"/>
                </a:lnTo>
                <a:lnTo>
                  <a:pt x="1143888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2" name="Freeform 22"/>
          <p:cNvSpPr/>
          <p:nvPr/>
        </p:nvSpPr>
        <p:spPr>
          <a:xfrm>
            <a:off x="12886495" y="3639183"/>
            <a:ext cx="538309" cy="643631"/>
          </a:xfrm>
          <a:custGeom>
            <a:avLst/>
            <a:gdLst/>
            <a:ahLst/>
            <a:cxnLst/>
            <a:rect l="l" t="t" r="r" b="b"/>
            <a:pathLst>
              <a:path w="538309" h="643631">
                <a:moveTo>
                  <a:pt x="0" y="0"/>
                </a:moveTo>
                <a:lnTo>
                  <a:pt x="538310" y="0"/>
                </a:lnTo>
                <a:lnTo>
                  <a:pt x="538310" y="643631"/>
                </a:lnTo>
                <a:lnTo>
                  <a:pt x="0" y="64363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3" name="Freeform 23"/>
          <p:cNvSpPr/>
          <p:nvPr/>
        </p:nvSpPr>
        <p:spPr>
          <a:xfrm rot="2457767">
            <a:off x="15909134" y="4100095"/>
            <a:ext cx="759077" cy="2086811"/>
          </a:xfrm>
          <a:custGeom>
            <a:avLst/>
            <a:gdLst/>
            <a:ahLst/>
            <a:cxnLst/>
            <a:rect l="l" t="t" r="r" b="b"/>
            <a:pathLst>
              <a:path w="759077" h="2086811">
                <a:moveTo>
                  <a:pt x="0" y="0"/>
                </a:moveTo>
                <a:lnTo>
                  <a:pt x="759077" y="0"/>
                </a:lnTo>
                <a:lnTo>
                  <a:pt x="759077" y="2086810"/>
                </a:lnTo>
                <a:lnTo>
                  <a:pt x="0" y="208681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4" name="Freeform 24"/>
          <p:cNvSpPr/>
          <p:nvPr/>
        </p:nvSpPr>
        <p:spPr>
          <a:xfrm>
            <a:off x="12977042" y="6020585"/>
            <a:ext cx="1117699" cy="1406715"/>
          </a:xfrm>
          <a:custGeom>
            <a:avLst/>
            <a:gdLst/>
            <a:ahLst/>
            <a:cxnLst/>
            <a:rect l="l" t="t" r="r" b="b"/>
            <a:pathLst>
              <a:path w="1117699" h="1406715">
                <a:moveTo>
                  <a:pt x="0" y="0"/>
                </a:moveTo>
                <a:lnTo>
                  <a:pt x="1117699" y="0"/>
                </a:lnTo>
                <a:lnTo>
                  <a:pt x="1117699" y="1406715"/>
                </a:lnTo>
                <a:lnTo>
                  <a:pt x="0" y="140671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5" name="Freeform 25"/>
          <p:cNvSpPr/>
          <p:nvPr/>
        </p:nvSpPr>
        <p:spPr>
          <a:xfrm>
            <a:off x="10267596" y="4364383"/>
            <a:ext cx="946273" cy="1558235"/>
          </a:xfrm>
          <a:custGeom>
            <a:avLst/>
            <a:gdLst/>
            <a:ahLst/>
            <a:cxnLst/>
            <a:rect l="l" t="t" r="r" b="b"/>
            <a:pathLst>
              <a:path w="946273" h="1558235">
                <a:moveTo>
                  <a:pt x="0" y="0"/>
                </a:moveTo>
                <a:lnTo>
                  <a:pt x="946273" y="0"/>
                </a:lnTo>
                <a:lnTo>
                  <a:pt x="946273" y="1558234"/>
                </a:lnTo>
                <a:lnTo>
                  <a:pt x="0" y="155823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6" name="TextBox 26"/>
          <p:cNvSpPr txBox="1"/>
          <p:nvPr/>
        </p:nvSpPr>
        <p:spPr>
          <a:xfrm>
            <a:off x="1028700" y="1205230"/>
            <a:ext cx="6777230" cy="1314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975"/>
              </a:lnSpc>
              <a:spcBef>
                <a:spcPct val="0"/>
              </a:spcBef>
            </a:pPr>
            <a:r>
              <a:rPr lang="en-US" sz="9500">
                <a:solidFill>
                  <a:srgbClr val="759C5C"/>
                </a:solidFill>
                <a:latin typeface="Pagkaki"/>
                <a:ea typeface="Pagkaki"/>
                <a:cs typeface="Pagkaki"/>
                <a:sym typeface="Pagkaki"/>
              </a:rPr>
              <a:t>KUNSTSTOFFE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28700" y="3719830"/>
            <a:ext cx="6777230" cy="6123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b="1" dirty="0" err="1">
                <a:solidFill>
                  <a:srgbClr val="363464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Künstlich</a:t>
            </a:r>
            <a:r>
              <a:rPr lang="en-US" sz="3399" b="1" dirty="0">
                <a:solidFill>
                  <a:srgbClr val="363464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 </a:t>
            </a:r>
            <a:r>
              <a:rPr lang="en-US" sz="3399" b="1" dirty="0" err="1">
                <a:solidFill>
                  <a:srgbClr val="363464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hergestellter</a:t>
            </a:r>
            <a:r>
              <a:rPr lang="en-US" sz="3399" b="1" dirty="0">
                <a:solidFill>
                  <a:srgbClr val="363464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 Stoff (</a:t>
            </a:r>
            <a:r>
              <a:rPr lang="en-US" sz="3399" b="1" dirty="0" err="1">
                <a:solidFill>
                  <a:srgbClr val="363464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Festkörper</a:t>
            </a:r>
            <a:r>
              <a:rPr lang="en-US" sz="3399" b="1" dirty="0">
                <a:solidFill>
                  <a:srgbClr val="363464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) </a:t>
            </a:r>
            <a:r>
              <a:rPr lang="en-US" sz="3399" b="1" dirty="0" err="1">
                <a:solidFill>
                  <a:srgbClr val="363464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aus</a:t>
            </a:r>
            <a:r>
              <a:rPr lang="en-US" sz="3399" b="1" dirty="0">
                <a:solidFill>
                  <a:srgbClr val="363464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 </a:t>
            </a:r>
            <a:r>
              <a:rPr lang="en-US" sz="3399" b="1" dirty="0" err="1">
                <a:solidFill>
                  <a:srgbClr val="363464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chemischen</a:t>
            </a:r>
            <a:r>
              <a:rPr lang="en-US" sz="3399" b="1" dirty="0">
                <a:solidFill>
                  <a:srgbClr val="363464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 </a:t>
            </a:r>
            <a:r>
              <a:rPr lang="en-US" sz="3399" b="1" dirty="0" err="1">
                <a:solidFill>
                  <a:srgbClr val="363464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Verbindungen</a:t>
            </a:r>
            <a:r>
              <a:rPr lang="en-US" sz="3399" b="1" dirty="0">
                <a:solidFill>
                  <a:srgbClr val="363464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.</a:t>
            </a:r>
          </a:p>
          <a:p>
            <a:pPr algn="l">
              <a:lnSpc>
                <a:spcPts val="4759"/>
              </a:lnSpc>
            </a:pPr>
            <a:endParaRPr lang="en-US" sz="3399" b="1" dirty="0">
              <a:solidFill>
                <a:srgbClr val="363464"/>
              </a:solidFill>
              <a:latin typeface="Atkinson Hyperlegible Bold"/>
              <a:ea typeface="Atkinson Hyperlegible Bold"/>
              <a:cs typeface="Atkinson Hyperlegible Bold"/>
              <a:sym typeface="Atkinson Hyperlegible Bold"/>
            </a:endParaRPr>
          </a:p>
          <a:p>
            <a:pPr algn="l">
              <a:lnSpc>
                <a:spcPts val="4759"/>
              </a:lnSpc>
            </a:pPr>
            <a:r>
              <a:rPr lang="en-US" sz="3399" b="1" dirty="0" err="1">
                <a:solidFill>
                  <a:srgbClr val="363464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Umgangssprachlich</a:t>
            </a:r>
            <a:r>
              <a:rPr lang="en-US" sz="3399" b="1" dirty="0">
                <a:solidFill>
                  <a:srgbClr val="363464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: Plastik</a:t>
            </a:r>
          </a:p>
          <a:p>
            <a:pPr algn="l">
              <a:lnSpc>
                <a:spcPts val="4759"/>
              </a:lnSpc>
            </a:pPr>
            <a:endParaRPr lang="en-US" sz="3399" b="1" dirty="0">
              <a:solidFill>
                <a:srgbClr val="363464"/>
              </a:solidFill>
              <a:latin typeface="Atkinson Hyperlegible Bold"/>
              <a:ea typeface="Atkinson Hyperlegible Bold"/>
              <a:cs typeface="Atkinson Hyperlegible Bold"/>
              <a:sym typeface="Atkinson Hyperlegible Bold"/>
            </a:endParaRPr>
          </a:p>
          <a:p>
            <a:pPr algn="l">
              <a:lnSpc>
                <a:spcPts val="4759"/>
              </a:lnSpc>
            </a:pPr>
            <a:r>
              <a:rPr lang="en-US" sz="3399" b="1" dirty="0" err="1">
                <a:solidFill>
                  <a:srgbClr val="363464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Grundbestandteil</a:t>
            </a:r>
            <a:r>
              <a:rPr lang="en-US" sz="3399" b="1" dirty="0">
                <a:solidFill>
                  <a:srgbClr val="363464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: </a:t>
            </a:r>
            <a:r>
              <a:rPr lang="en-US" sz="3399" b="1" dirty="0" err="1">
                <a:solidFill>
                  <a:srgbClr val="363464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Polymere</a:t>
            </a:r>
            <a:endParaRPr lang="en-US" sz="3399" b="1" dirty="0">
              <a:solidFill>
                <a:srgbClr val="363464"/>
              </a:solidFill>
              <a:latin typeface="Atkinson Hyperlegible Bold"/>
              <a:ea typeface="Atkinson Hyperlegible Bold"/>
              <a:cs typeface="Atkinson Hyperlegible Bold"/>
              <a:sym typeface="Atkinson Hyperlegible Bold"/>
            </a:endParaRPr>
          </a:p>
          <a:p>
            <a:pPr algn="l">
              <a:lnSpc>
                <a:spcPts val="4759"/>
              </a:lnSpc>
            </a:pPr>
            <a:endParaRPr lang="en-US" sz="3399" b="1" dirty="0">
              <a:solidFill>
                <a:srgbClr val="363464"/>
              </a:solidFill>
              <a:latin typeface="Atkinson Hyperlegible Bold"/>
              <a:ea typeface="Atkinson Hyperlegible Bold"/>
              <a:cs typeface="Atkinson Hyperlegible Bold"/>
              <a:sym typeface="Atkinson Hyperlegible Bold"/>
            </a:endParaRPr>
          </a:p>
          <a:p>
            <a:pPr marL="0" lvl="1" indent="0" algn="l">
              <a:lnSpc>
                <a:spcPts val="4759"/>
              </a:lnSpc>
              <a:spcBef>
                <a:spcPct val="0"/>
              </a:spcBef>
            </a:pPr>
            <a:endParaRPr lang="en-US" sz="3399" b="1" dirty="0">
              <a:solidFill>
                <a:srgbClr val="363464"/>
              </a:solidFill>
              <a:latin typeface="Atkinson Hyperlegible Bold"/>
              <a:ea typeface="Atkinson Hyperlegible Bold"/>
              <a:cs typeface="Atkinson Hyperlegible Bold"/>
              <a:sym typeface="Atkinson Hyperlegible Bold"/>
            </a:endParaRPr>
          </a:p>
          <a:p>
            <a:pPr algn="l">
              <a:lnSpc>
                <a:spcPts val="4759"/>
              </a:lnSpc>
            </a:pPr>
            <a:endParaRPr lang="en-US" sz="3399" b="1" dirty="0">
              <a:solidFill>
                <a:srgbClr val="363464"/>
              </a:solidFill>
              <a:latin typeface="Atkinson Hyperlegible Bold"/>
              <a:ea typeface="Atkinson Hyperlegible Bold"/>
              <a:cs typeface="Atkinson Hyperlegible Bold"/>
              <a:sym typeface="Atkinson Hyperlegible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0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69141" y="-451979"/>
            <a:ext cx="19226282" cy="3094278"/>
            <a:chOff x="0" y="0"/>
            <a:chExt cx="11433855" cy="1840165"/>
          </a:xfrm>
        </p:grpSpPr>
        <p:sp>
          <p:nvSpPr>
            <p:cNvPr id="3" name="Freeform 3"/>
            <p:cNvSpPr/>
            <p:nvPr/>
          </p:nvSpPr>
          <p:spPr>
            <a:xfrm>
              <a:off x="-10795" y="-1905"/>
              <a:ext cx="11444523" cy="1841943"/>
            </a:xfrm>
            <a:custGeom>
              <a:avLst/>
              <a:gdLst/>
              <a:ahLst/>
              <a:cxnLst/>
              <a:rect l="l" t="t" r="r" b="b"/>
              <a:pathLst>
                <a:path w="11444523" h="1841943">
                  <a:moveTo>
                    <a:pt x="11428394" y="186309"/>
                  </a:moveTo>
                  <a:cubicBezTo>
                    <a:pt x="11428013" y="125349"/>
                    <a:pt x="11437411" y="8509"/>
                    <a:pt x="11437411" y="8509"/>
                  </a:cubicBezTo>
                  <a:lnTo>
                    <a:pt x="11292504" y="6223"/>
                  </a:lnTo>
                  <a:lnTo>
                    <a:pt x="11087018" y="16002"/>
                  </a:lnTo>
                  <a:cubicBezTo>
                    <a:pt x="11087018" y="16002"/>
                    <a:pt x="10753389" y="0"/>
                    <a:pt x="10721512" y="14986"/>
                  </a:cubicBezTo>
                  <a:cubicBezTo>
                    <a:pt x="10689508" y="29972"/>
                    <a:pt x="10623595" y="6223"/>
                    <a:pt x="10623595" y="6223"/>
                  </a:cubicBezTo>
                  <a:lnTo>
                    <a:pt x="931164" y="4318"/>
                  </a:lnTo>
                  <a:lnTo>
                    <a:pt x="640207" y="3556"/>
                  </a:lnTo>
                  <a:lnTo>
                    <a:pt x="413258" y="11430"/>
                  </a:lnTo>
                  <a:lnTo>
                    <a:pt x="149479" y="10668"/>
                  </a:lnTo>
                  <a:lnTo>
                    <a:pt x="49403" y="1905"/>
                  </a:lnTo>
                  <a:cubicBezTo>
                    <a:pt x="33528" y="1905"/>
                    <a:pt x="20701" y="14605"/>
                    <a:pt x="20701" y="30480"/>
                  </a:cubicBezTo>
                  <a:lnTo>
                    <a:pt x="36957" y="275590"/>
                  </a:lnTo>
                  <a:lnTo>
                    <a:pt x="19177" y="546989"/>
                  </a:lnTo>
                  <a:lnTo>
                    <a:pt x="17018" y="1196275"/>
                  </a:lnTo>
                  <a:lnTo>
                    <a:pt x="25019" y="1375091"/>
                  </a:lnTo>
                  <a:cubicBezTo>
                    <a:pt x="25019" y="1375091"/>
                    <a:pt x="0" y="1416239"/>
                    <a:pt x="16002" y="1576259"/>
                  </a:cubicBezTo>
                  <a:cubicBezTo>
                    <a:pt x="32004" y="1736279"/>
                    <a:pt x="49276" y="1831529"/>
                    <a:pt x="49276" y="1831529"/>
                  </a:cubicBezTo>
                  <a:lnTo>
                    <a:pt x="132842" y="1831783"/>
                  </a:lnTo>
                  <a:lnTo>
                    <a:pt x="305562" y="1815273"/>
                  </a:lnTo>
                  <a:lnTo>
                    <a:pt x="532511" y="1832799"/>
                  </a:lnTo>
                  <a:lnTo>
                    <a:pt x="771144" y="1841943"/>
                  </a:lnTo>
                  <a:lnTo>
                    <a:pt x="906526" y="1816797"/>
                  </a:lnTo>
                  <a:lnTo>
                    <a:pt x="1008761" y="1834069"/>
                  </a:lnTo>
                  <a:lnTo>
                    <a:pt x="10688365" y="1835974"/>
                  </a:lnTo>
                  <a:lnTo>
                    <a:pt x="10931316" y="1836609"/>
                  </a:lnTo>
                  <a:lnTo>
                    <a:pt x="11168171" y="1826957"/>
                  </a:lnTo>
                  <a:lnTo>
                    <a:pt x="11354480" y="1837752"/>
                  </a:lnTo>
                  <a:lnTo>
                    <a:pt x="11431950" y="1838006"/>
                  </a:lnTo>
                  <a:lnTo>
                    <a:pt x="11432331" y="1690051"/>
                  </a:lnTo>
                  <a:lnTo>
                    <a:pt x="11432585" y="1576386"/>
                  </a:lnTo>
                  <a:lnTo>
                    <a:pt x="11424711" y="1370900"/>
                  </a:lnTo>
                  <a:lnTo>
                    <a:pt x="11433601" y="1202752"/>
                  </a:lnTo>
                  <a:lnTo>
                    <a:pt x="11435379" y="671576"/>
                  </a:lnTo>
                  <a:lnTo>
                    <a:pt x="11444523" y="424561"/>
                  </a:lnTo>
                  <a:cubicBezTo>
                    <a:pt x="11444523" y="424561"/>
                    <a:pt x="11428521" y="247015"/>
                    <a:pt x="11428140" y="186055"/>
                  </a:cubicBezTo>
                  <a:close/>
                </a:path>
              </a:pathLst>
            </a:custGeom>
            <a:solidFill>
              <a:srgbClr val="BDBBF1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2038350" y="2295525"/>
            <a:ext cx="14211300" cy="693547"/>
            <a:chOff x="0" y="0"/>
            <a:chExt cx="3742894" cy="18266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742894" cy="182663"/>
            </a:xfrm>
            <a:custGeom>
              <a:avLst/>
              <a:gdLst/>
              <a:ahLst/>
              <a:cxnLst/>
              <a:rect l="l" t="t" r="r" b="b"/>
              <a:pathLst>
                <a:path w="3742894" h="182663">
                  <a:moveTo>
                    <a:pt x="0" y="0"/>
                  </a:moveTo>
                  <a:lnTo>
                    <a:pt x="3742894" y="0"/>
                  </a:lnTo>
                  <a:lnTo>
                    <a:pt x="3742894" y="182663"/>
                  </a:lnTo>
                  <a:lnTo>
                    <a:pt x="0" y="182663"/>
                  </a:lnTo>
                  <a:close/>
                </a:path>
              </a:pathLst>
            </a:custGeom>
            <a:solidFill>
              <a:srgbClr val="363464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66675"/>
              <a:ext cx="3742894" cy="2493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1" indent="0" algn="ctr">
                <a:lnSpc>
                  <a:spcPts val="4759"/>
                </a:lnSpc>
                <a:spcBef>
                  <a:spcPct val="0"/>
                </a:spcBef>
              </a:pPr>
              <a:r>
                <a:rPr lang="en-US" sz="3399" dirty="0">
                  <a:solidFill>
                    <a:srgbClr val="FFFFFF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Der </a:t>
              </a:r>
              <a:r>
                <a:rPr lang="en-US" sz="3399" dirty="0" err="1">
                  <a:solidFill>
                    <a:srgbClr val="FFFFFF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Baukasten</a:t>
              </a:r>
              <a:r>
                <a:rPr lang="en-US" sz="3399" dirty="0">
                  <a:solidFill>
                    <a:srgbClr val="FFFFFF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 der </a:t>
              </a:r>
              <a:r>
                <a:rPr lang="en-US" sz="3399" dirty="0" err="1">
                  <a:solidFill>
                    <a:srgbClr val="FFFFFF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Kunststoffe</a:t>
              </a:r>
              <a:endParaRPr lang="en-US" sz="3399" dirty="0">
                <a:solidFill>
                  <a:srgbClr val="FFFFFF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4041282" y="4877505"/>
            <a:ext cx="11983406" cy="261456"/>
          </a:xfrm>
          <a:custGeom>
            <a:avLst/>
            <a:gdLst/>
            <a:ahLst/>
            <a:cxnLst/>
            <a:rect l="l" t="t" r="r" b="b"/>
            <a:pathLst>
              <a:path w="11983406" h="261456">
                <a:moveTo>
                  <a:pt x="0" y="0"/>
                </a:moveTo>
                <a:lnTo>
                  <a:pt x="11983406" y="0"/>
                </a:lnTo>
                <a:lnTo>
                  <a:pt x="11983406" y="261456"/>
                </a:lnTo>
                <a:lnTo>
                  <a:pt x="0" y="2614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8" name="Freeform 8"/>
          <p:cNvSpPr/>
          <p:nvPr/>
        </p:nvSpPr>
        <p:spPr>
          <a:xfrm>
            <a:off x="2992678" y="3990490"/>
            <a:ext cx="1847889" cy="1757174"/>
          </a:xfrm>
          <a:custGeom>
            <a:avLst/>
            <a:gdLst/>
            <a:ahLst/>
            <a:cxnLst/>
            <a:rect l="l" t="t" r="r" b="b"/>
            <a:pathLst>
              <a:path w="1847889" h="1757174">
                <a:moveTo>
                  <a:pt x="0" y="0"/>
                </a:moveTo>
                <a:lnTo>
                  <a:pt x="1847889" y="0"/>
                </a:lnTo>
                <a:lnTo>
                  <a:pt x="1847889" y="1757174"/>
                </a:lnTo>
                <a:lnTo>
                  <a:pt x="0" y="17571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9" name="Group 9"/>
          <p:cNvGrpSpPr/>
          <p:nvPr/>
        </p:nvGrpSpPr>
        <p:grpSpPr>
          <a:xfrm>
            <a:off x="1799300" y="6612766"/>
            <a:ext cx="4276249" cy="1822636"/>
            <a:chOff x="0" y="0"/>
            <a:chExt cx="5701665" cy="2430181"/>
          </a:xfrm>
        </p:grpSpPr>
        <p:grpSp>
          <p:nvGrpSpPr>
            <p:cNvPr id="10" name="Group 10"/>
            <p:cNvGrpSpPr/>
            <p:nvPr/>
          </p:nvGrpSpPr>
          <p:grpSpPr>
            <a:xfrm>
              <a:off x="227488" y="363481"/>
              <a:ext cx="5246689" cy="2066700"/>
              <a:chOff x="0" y="0"/>
              <a:chExt cx="4018224" cy="1582801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-10795" y="-1905"/>
                <a:ext cx="4028892" cy="1584579"/>
              </a:xfrm>
              <a:custGeom>
                <a:avLst/>
                <a:gdLst/>
                <a:ahLst/>
                <a:cxnLst/>
                <a:rect l="l" t="t" r="r" b="b"/>
                <a:pathLst>
                  <a:path w="4028892" h="1584579">
                    <a:moveTo>
                      <a:pt x="4012764" y="186309"/>
                    </a:moveTo>
                    <a:cubicBezTo>
                      <a:pt x="4012383" y="125349"/>
                      <a:pt x="4021780" y="8509"/>
                      <a:pt x="4021780" y="8509"/>
                    </a:cubicBezTo>
                    <a:lnTo>
                      <a:pt x="3876873" y="6223"/>
                    </a:lnTo>
                    <a:lnTo>
                      <a:pt x="3671387" y="16002"/>
                    </a:lnTo>
                    <a:cubicBezTo>
                      <a:pt x="3671387" y="16002"/>
                      <a:pt x="3337759" y="0"/>
                      <a:pt x="3305881" y="14986"/>
                    </a:cubicBezTo>
                    <a:cubicBezTo>
                      <a:pt x="3273878" y="29972"/>
                      <a:pt x="3207965" y="6223"/>
                      <a:pt x="3207965" y="6223"/>
                    </a:cubicBezTo>
                    <a:lnTo>
                      <a:pt x="931164" y="4318"/>
                    </a:lnTo>
                    <a:lnTo>
                      <a:pt x="640207" y="3556"/>
                    </a:lnTo>
                    <a:lnTo>
                      <a:pt x="413258" y="11430"/>
                    </a:lnTo>
                    <a:lnTo>
                      <a:pt x="149479" y="10668"/>
                    </a:lnTo>
                    <a:lnTo>
                      <a:pt x="49403" y="1905"/>
                    </a:lnTo>
                    <a:cubicBezTo>
                      <a:pt x="33528" y="1905"/>
                      <a:pt x="20701" y="14605"/>
                      <a:pt x="20701" y="30480"/>
                    </a:cubicBezTo>
                    <a:lnTo>
                      <a:pt x="36957" y="275590"/>
                    </a:lnTo>
                    <a:lnTo>
                      <a:pt x="19177" y="546989"/>
                    </a:lnTo>
                    <a:lnTo>
                      <a:pt x="17018" y="938911"/>
                    </a:lnTo>
                    <a:lnTo>
                      <a:pt x="25019" y="1117727"/>
                    </a:lnTo>
                    <a:cubicBezTo>
                      <a:pt x="25019" y="1117727"/>
                      <a:pt x="0" y="1158875"/>
                      <a:pt x="16002" y="1318895"/>
                    </a:cubicBezTo>
                    <a:cubicBezTo>
                      <a:pt x="32004" y="1478915"/>
                      <a:pt x="49276" y="1574165"/>
                      <a:pt x="49276" y="1574165"/>
                    </a:cubicBezTo>
                    <a:lnTo>
                      <a:pt x="132842" y="1574419"/>
                    </a:lnTo>
                    <a:lnTo>
                      <a:pt x="305562" y="1557909"/>
                    </a:lnTo>
                    <a:lnTo>
                      <a:pt x="532511" y="1575435"/>
                    </a:lnTo>
                    <a:lnTo>
                      <a:pt x="771144" y="1584579"/>
                    </a:lnTo>
                    <a:lnTo>
                      <a:pt x="906526" y="1559433"/>
                    </a:lnTo>
                    <a:lnTo>
                      <a:pt x="1008761" y="1576705"/>
                    </a:lnTo>
                    <a:lnTo>
                      <a:pt x="3272734" y="1578610"/>
                    </a:lnTo>
                    <a:lnTo>
                      <a:pt x="3515685" y="1579245"/>
                    </a:lnTo>
                    <a:lnTo>
                      <a:pt x="3752540" y="1569593"/>
                    </a:lnTo>
                    <a:lnTo>
                      <a:pt x="3938849" y="1580388"/>
                    </a:lnTo>
                    <a:lnTo>
                      <a:pt x="4016319" y="1580642"/>
                    </a:lnTo>
                    <a:lnTo>
                      <a:pt x="4016700" y="1432687"/>
                    </a:lnTo>
                    <a:lnTo>
                      <a:pt x="4016954" y="1319022"/>
                    </a:lnTo>
                    <a:lnTo>
                      <a:pt x="4009080" y="1113536"/>
                    </a:lnTo>
                    <a:lnTo>
                      <a:pt x="4017971" y="945388"/>
                    </a:lnTo>
                    <a:lnTo>
                      <a:pt x="4019748" y="671576"/>
                    </a:lnTo>
                    <a:lnTo>
                      <a:pt x="4028892" y="424561"/>
                    </a:lnTo>
                    <a:cubicBezTo>
                      <a:pt x="4028892" y="424561"/>
                      <a:pt x="4012890" y="247015"/>
                      <a:pt x="4012509" y="186055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970917" y="0"/>
              <a:ext cx="3759832" cy="808035"/>
              <a:chOff x="0" y="0"/>
              <a:chExt cx="735851" cy="158144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735851" cy="158144"/>
              </a:xfrm>
              <a:custGeom>
                <a:avLst/>
                <a:gdLst/>
                <a:ahLst/>
                <a:cxnLst/>
                <a:rect l="l" t="t" r="r" b="b"/>
                <a:pathLst>
                  <a:path w="735851" h="158144">
                    <a:moveTo>
                      <a:pt x="0" y="0"/>
                    </a:moveTo>
                    <a:lnTo>
                      <a:pt x="735851" y="0"/>
                    </a:lnTo>
                    <a:lnTo>
                      <a:pt x="735851" y="158144"/>
                    </a:lnTo>
                    <a:lnTo>
                      <a:pt x="0" y="158144"/>
                    </a:lnTo>
                    <a:close/>
                  </a:path>
                </a:pathLst>
              </a:custGeom>
              <a:solidFill>
                <a:srgbClr val="759C5C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57150"/>
                <a:ext cx="735851" cy="215294"/>
              </a:xfrm>
              <a:prstGeom prst="rect">
                <a:avLst/>
              </a:prstGeom>
            </p:spPr>
            <p:txBody>
              <a:bodyPr lIns="51272" tIns="51272" rIns="51272" bIns="51272" rtlCol="0" anchor="ctr"/>
              <a:lstStyle/>
              <a:p>
                <a:pPr marL="0" lvl="1" indent="0" algn="ctr">
                  <a:lnSpc>
                    <a:spcPts val="3640"/>
                  </a:lnSpc>
                  <a:spcBef>
                    <a:spcPct val="0"/>
                  </a:spcBef>
                </a:pPr>
                <a:r>
                  <a:rPr lang="en-US" sz="2600" b="1">
                    <a:solidFill>
                      <a:srgbClr val="FFFFFF"/>
                    </a:solidFill>
                    <a:latin typeface="Atkinson Hyperlegible Bold"/>
                    <a:ea typeface="Atkinson Hyperlegible Bold"/>
                    <a:cs typeface="Atkinson Hyperlegible Bold"/>
                    <a:sym typeface="Atkinson Hyperlegible Bold"/>
                  </a:rPr>
                  <a:t>Monomer</a:t>
                </a:r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0" y="1128864"/>
              <a:ext cx="5701665" cy="4978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ctr">
                <a:lnSpc>
                  <a:spcPts val="3249"/>
                </a:lnSpc>
                <a:spcBef>
                  <a:spcPct val="0"/>
                </a:spcBef>
              </a:pPr>
              <a:r>
                <a:rPr lang="en-US" sz="2321">
                  <a:solidFill>
                    <a:srgbClr val="363464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Grundeinheit im Kunststoff</a:t>
              </a:r>
            </a:p>
          </p:txBody>
        </p:sp>
      </p:grpSp>
      <p:sp>
        <p:nvSpPr>
          <p:cNvPr id="16" name="Freeform 16"/>
          <p:cNvSpPr/>
          <p:nvPr/>
        </p:nvSpPr>
        <p:spPr>
          <a:xfrm>
            <a:off x="5083629" y="3990490"/>
            <a:ext cx="1847889" cy="1757174"/>
          </a:xfrm>
          <a:custGeom>
            <a:avLst/>
            <a:gdLst/>
            <a:ahLst/>
            <a:cxnLst/>
            <a:rect l="l" t="t" r="r" b="b"/>
            <a:pathLst>
              <a:path w="1847889" h="1757174">
                <a:moveTo>
                  <a:pt x="0" y="0"/>
                </a:moveTo>
                <a:lnTo>
                  <a:pt x="1847889" y="0"/>
                </a:lnTo>
                <a:lnTo>
                  <a:pt x="1847889" y="1757174"/>
                </a:lnTo>
                <a:lnTo>
                  <a:pt x="0" y="17571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7" name="Freeform 17"/>
          <p:cNvSpPr/>
          <p:nvPr/>
        </p:nvSpPr>
        <p:spPr>
          <a:xfrm>
            <a:off x="7174580" y="3990490"/>
            <a:ext cx="1847889" cy="1757174"/>
          </a:xfrm>
          <a:custGeom>
            <a:avLst/>
            <a:gdLst/>
            <a:ahLst/>
            <a:cxnLst/>
            <a:rect l="l" t="t" r="r" b="b"/>
            <a:pathLst>
              <a:path w="1847889" h="1757174">
                <a:moveTo>
                  <a:pt x="0" y="0"/>
                </a:moveTo>
                <a:lnTo>
                  <a:pt x="1847889" y="0"/>
                </a:lnTo>
                <a:lnTo>
                  <a:pt x="1847889" y="1757174"/>
                </a:lnTo>
                <a:lnTo>
                  <a:pt x="0" y="17571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8" name="Freeform 18"/>
          <p:cNvSpPr/>
          <p:nvPr/>
        </p:nvSpPr>
        <p:spPr>
          <a:xfrm>
            <a:off x="9265531" y="3990490"/>
            <a:ext cx="1847889" cy="1757174"/>
          </a:xfrm>
          <a:custGeom>
            <a:avLst/>
            <a:gdLst/>
            <a:ahLst/>
            <a:cxnLst/>
            <a:rect l="l" t="t" r="r" b="b"/>
            <a:pathLst>
              <a:path w="1847889" h="1757174">
                <a:moveTo>
                  <a:pt x="0" y="0"/>
                </a:moveTo>
                <a:lnTo>
                  <a:pt x="1847889" y="0"/>
                </a:lnTo>
                <a:lnTo>
                  <a:pt x="1847889" y="1757174"/>
                </a:lnTo>
                <a:lnTo>
                  <a:pt x="0" y="17571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9" name="Freeform 19"/>
          <p:cNvSpPr/>
          <p:nvPr/>
        </p:nvSpPr>
        <p:spPr>
          <a:xfrm>
            <a:off x="11356482" y="3990490"/>
            <a:ext cx="1847889" cy="1757174"/>
          </a:xfrm>
          <a:custGeom>
            <a:avLst/>
            <a:gdLst/>
            <a:ahLst/>
            <a:cxnLst/>
            <a:rect l="l" t="t" r="r" b="b"/>
            <a:pathLst>
              <a:path w="1847889" h="1757174">
                <a:moveTo>
                  <a:pt x="0" y="0"/>
                </a:moveTo>
                <a:lnTo>
                  <a:pt x="1847889" y="0"/>
                </a:lnTo>
                <a:lnTo>
                  <a:pt x="1847889" y="1757174"/>
                </a:lnTo>
                <a:lnTo>
                  <a:pt x="0" y="17571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0" name="Freeform 20"/>
          <p:cNvSpPr/>
          <p:nvPr/>
        </p:nvSpPr>
        <p:spPr>
          <a:xfrm>
            <a:off x="13447433" y="3990490"/>
            <a:ext cx="1847889" cy="1757174"/>
          </a:xfrm>
          <a:custGeom>
            <a:avLst/>
            <a:gdLst/>
            <a:ahLst/>
            <a:cxnLst/>
            <a:rect l="l" t="t" r="r" b="b"/>
            <a:pathLst>
              <a:path w="1847889" h="1757174">
                <a:moveTo>
                  <a:pt x="0" y="0"/>
                </a:moveTo>
                <a:lnTo>
                  <a:pt x="1847889" y="0"/>
                </a:lnTo>
                <a:lnTo>
                  <a:pt x="1847889" y="1757174"/>
                </a:lnTo>
                <a:lnTo>
                  <a:pt x="0" y="17571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1" name="Freeform 21"/>
          <p:cNvSpPr/>
          <p:nvPr/>
        </p:nvSpPr>
        <p:spPr>
          <a:xfrm rot="10656034" flipH="1">
            <a:off x="2527125" y="5067760"/>
            <a:ext cx="438319" cy="1310192"/>
          </a:xfrm>
          <a:custGeom>
            <a:avLst/>
            <a:gdLst/>
            <a:ahLst/>
            <a:cxnLst/>
            <a:rect l="l" t="t" r="r" b="b"/>
            <a:pathLst>
              <a:path w="438319" h="1310192">
                <a:moveTo>
                  <a:pt x="438319" y="0"/>
                </a:moveTo>
                <a:lnTo>
                  <a:pt x="0" y="0"/>
                </a:lnTo>
                <a:lnTo>
                  <a:pt x="0" y="1310192"/>
                </a:lnTo>
                <a:lnTo>
                  <a:pt x="438319" y="1310192"/>
                </a:lnTo>
                <a:lnTo>
                  <a:pt x="438319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22" name="Group 22"/>
          <p:cNvGrpSpPr/>
          <p:nvPr/>
        </p:nvGrpSpPr>
        <p:grpSpPr>
          <a:xfrm>
            <a:off x="7080233" y="6612766"/>
            <a:ext cx="4276249" cy="2289586"/>
            <a:chOff x="0" y="0"/>
            <a:chExt cx="5701665" cy="3052781"/>
          </a:xfrm>
        </p:grpSpPr>
        <p:grpSp>
          <p:nvGrpSpPr>
            <p:cNvPr id="23" name="Group 23"/>
            <p:cNvGrpSpPr/>
            <p:nvPr/>
          </p:nvGrpSpPr>
          <p:grpSpPr>
            <a:xfrm>
              <a:off x="227488" y="363481"/>
              <a:ext cx="5246689" cy="2689300"/>
              <a:chOff x="0" y="0"/>
              <a:chExt cx="4018224" cy="2059625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-10795" y="-1905"/>
                <a:ext cx="4028892" cy="2061403"/>
              </a:xfrm>
              <a:custGeom>
                <a:avLst/>
                <a:gdLst/>
                <a:ahLst/>
                <a:cxnLst/>
                <a:rect l="l" t="t" r="r" b="b"/>
                <a:pathLst>
                  <a:path w="4028892" h="2061403">
                    <a:moveTo>
                      <a:pt x="4012764" y="186309"/>
                    </a:moveTo>
                    <a:cubicBezTo>
                      <a:pt x="4012383" y="125349"/>
                      <a:pt x="4021780" y="8509"/>
                      <a:pt x="4021780" y="8509"/>
                    </a:cubicBezTo>
                    <a:lnTo>
                      <a:pt x="3876873" y="6223"/>
                    </a:lnTo>
                    <a:lnTo>
                      <a:pt x="3671387" y="16002"/>
                    </a:lnTo>
                    <a:cubicBezTo>
                      <a:pt x="3671387" y="16002"/>
                      <a:pt x="3337759" y="0"/>
                      <a:pt x="3305881" y="14986"/>
                    </a:cubicBezTo>
                    <a:cubicBezTo>
                      <a:pt x="3273878" y="29972"/>
                      <a:pt x="3207965" y="6223"/>
                      <a:pt x="3207965" y="6223"/>
                    </a:cubicBezTo>
                    <a:lnTo>
                      <a:pt x="931164" y="4318"/>
                    </a:lnTo>
                    <a:lnTo>
                      <a:pt x="640207" y="3556"/>
                    </a:lnTo>
                    <a:lnTo>
                      <a:pt x="413258" y="11430"/>
                    </a:lnTo>
                    <a:lnTo>
                      <a:pt x="149479" y="10668"/>
                    </a:lnTo>
                    <a:lnTo>
                      <a:pt x="49403" y="1905"/>
                    </a:lnTo>
                    <a:cubicBezTo>
                      <a:pt x="33528" y="1905"/>
                      <a:pt x="20701" y="14605"/>
                      <a:pt x="20701" y="30480"/>
                    </a:cubicBezTo>
                    <a:lnTo>
                      <a:pt x="36957" y="275590"/>
                    </a:lnTo>
                    <a:lnTo>
                      <a:pt x="19177" y="546989"/>
                    </a:lnTo>
                    <a:lnTo>
                      <a:pt x="17018" y="1415735"/>
                    </a:lnTo>
                    <a:lnTo>
                      <a:pt x="25019" y="1594551"/>
                    </a:lnTo>
                    <a:cubicBezTo>
                      <a:pt x="25019" y="1594551"/>
                      <a:pt x="0" y="1635699"/>
                      <a:pt x="16002" y="1795719"/>
                    </a:cubicBezTo>
                    <a:cubicBezTo>
                      <a:pt x="32004" y="1955739"/>
                      <a:pt x="49276" y="2050989"/>
                      <a:pt x="49276" y="2050989"/>
                    </a:cubicBezTo>
                    <a:lnTo>
                      <a:pt x="132842" y="2051243"/>
                    </a:lnTo>
                    <a:lnTo>
                      <a:pt x="305562" y="2034733"/>
                    </a:lnTo>
                    <a:lnTo>
                      <a:pt x="532511" y="2052259"/>
                    </a:lnTo>
                    <a:lnTo>
                      <a:pt x="771144" y="2061403"/>
                    </a:lnTo>
                    <a:lnTo>
                      <a:pt x="906526" y="2036257"/>
                    </a:lnTo>
                    <a:lnTo>
                      <a:pt x="1008761" y="2053529"/>
                    </a:lnTo>
                    <a:lnTo>
                      <a:pt x="3272734" y="2055434"/>
                    </a:lnTo>
                    <a:lnTo>
                      <a:pt x="3515685" y="2056069"/>
                    </a:lnTo>
                    <a:lnTo>
                      <a:pt x="3752540" y="2046417"/>
                    </a:lnTo>
                    <a:lnTo>
                      <a:pt x="3938849" y="2057212"/>
                    </a:lnTo>
                    <a:lnTo>
                      <a:pt x="4016319" y="2057466"/>
                    </a:lnTo>
                    <a:lnTo>
                      <a:pt x="4016700" y="1909511"/>
                    </a:lnTo>
                    <a:lnTo>
                      <a:pt x="4016954" y="1795846"/>
                    </a:lnTo>
                    <a:lnTo>
                      <a:pt x="4009080" y="1590360"/>
                    </a:lnTo>
                    <a:lnTo>
                      <a:pt x="4017971" y="1422212"/>
                    </a:lnTo>
                    <a:lnTo>
                      <a:pt x="4019748" y="671576"/>
                    </a:lnTo>
                    <a:lnTo>
                      <a:pt x="4028892" y="424561"/>
                    </a:lnTo>
                    <a:cubicBezTo>
                      <a:pt x="4028892" y="424561"/>
                      <a:pt x="4012890" y="247015"/>
                      <a:pt x="4012509" y="186055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970917" y="0"/>
              <a:ext cx="3759832" cy="808035"/>
              <a:chOff x="0" y="0"/>
              <a:chExt cx="735851" cy="158144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735851" cy="158144"/>
              </a:xfrm>
              <a:custGeom>
                <a:avLst/>
                <a:gdLst/>
                <a:ahLst/>
                <a:cxnLst/>
                <a:rect l="l" t="t" r="r" b="b"/>
                <a:pathLst>
                  <a:path w="735851" h="158144">
                    <a:moveTo>
                      <a:pt x="0" y="0"/>
                    </a:moveTo>
                    <a:lnTo>
                      <a:pt x="735851" y="0"/>
                    </a:lnTo>
                    <a:lnTo>
                      <a:pt x="735851" y="158144"/>
                    </a:lnTo>
                    <a:lnTo>
                      <a:pt x="0" y="158144"/>
                    </a:lnTo>
                    <a:close/>
                  </a:path>
                </a:pathLst>
              </a:custGeom>
              <a:solidFill>
                <a:srgbClr val="759C5C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0" y="-57150"/>
                <a:ext cx="735851" cy="215294"/>
              </a:xfrm>
              <a:prstGeom prst="rect">
                <a:avLst/>
              </a:prstGeom>
            </p:spPr>
            <p:txBody>
              <a:bodyPr lIns="51272" tIns="51272" rIns="51272" bIns="51272" rtlCol="0" anchor="ctr"/>
              <a:lstStyle/>
              <a:p>
                <a:pPr marL="0" lvl="1" indent="0" algn="ctr">
                  <a:lnSpc>
                    <a:spcPts val="3640"/>
                  </a:lnSpc>
                  <a:spcBef>
                    <a:spcPct val="0"/>
                  </a:spcBef>
                </a:pPr>
                <a:r>
                  <a:rPr lang="en-US" sz="2600" b="1">
                    <a:solidFill>
                      <a:srgbClr val="FFFFFF"/>
                    </a:solidFill>
                    <a:latin typeface="Atkinson Hyperlegible Bold"/>
                    <a:ea typeface="Atkinson Hyperlegible Bold"/>
                    <a:cs typeface="Atkinson Hyperlegible Bold"/>
                    <a:sym typeface="Atkinson Hyperlegible Bold"/>
                  </a:rPr>
                  <a:t>Polymer</a:t>
                </a:r>
              </a:p>
            </p:txBody>
          </p:sp>
        </p:grpSp>
        <p:sp>
          <p:nvSpPr>
            <p:cNvPr id="28" name="TextBox 28"/>
            <p:cNvSpPr txBox="1"/>
            <p:nvPr/>
          </p:nvSpPr>
          <p:spPr>
            <a:xfrm>
              <a:off x="0" y="1128864"/>
              <a:ext cx="5701665" cy="16160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49"/>
                </a:lnSpc>
              </a:pPr>
              <a:r>
                <a:rPr lang="en-US" sz="2321" dirty="0" err="1">
                  <a:solidFill>
                    <a:srgbClr val="363464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Molekülkette</a:t>
              </a:r>
              <a:r>
                <a:rPr lang="en-US" sz="2321" dirty="0">
                  <a:solidFill>
                    <a:srgbClr val="363464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 von </a:t>
              </a:r>
              <a:r>
                <a:rPr lang="en-US" sz="2321" dirty="0" err="1">
                  <a:solidFill>
                    <a:srgbClr val="363464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Millionen</a:t>
              </a:r>
              <a:r>
                <a:rPr lang="en-US" sz="2321" dirty="0">
                  <a:solidFill>
                    <a:srgbClr val="363464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 </a:t>
              </a:r>
            </a:p>
            <a:p>
              <a:pPr algn="ctr">
                <a:lnSpc>
                  <a:spcPts val="3249"/>
                </a:lnSpc>
              </a:pPr>
              <a:r>
                <a:rPr lang="en-US" sz="2321" dirty="0" err="1">
                  <a:solidFill>
                    <a:srgbClr val="363464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sich</a:t>
              </a:r>
              <a:r>
                <a:rPr lang="en-US" sz="2321" dirty="0">
                  <a:solidFill>
                    <a:srgbClr val="363464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 </a:t>
              </a:r>
              <a:r>
                <a:rPr lang="en-US" sz="2321" dirty="0" err="1">
                  <a:solidFill>
                    <a:srgbClr val="363464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wiederholender</a:t>
              </a:r>
              <a:r>
                <a:rPr lang="en-US" sz="2321" dirty="0">
                  <a:solidFill>
                    <a:srgbClr val="363464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 </a:t>
              </a:r>
            </a:p>
            <a:p>
              <a:pPr marL="0" lvl="1" indent="0" algn="ctr">
                <a:lnSpc>
                  <a:spcPts val="3249"/>
                </a:lnSpc>
                <a:spcBef>
                  <a:spcPct val="0"/>
                </a:spcBef>
              </a:pPr>
              <a:r>
                <a:rPr lang="en-US" sz="2321" dirty="0" err="1">
                  <a:solidFill>
                    <a:srgbClr val="363464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Monomere</a:t>
              </a:r>
              <a:endParaRPr lang="en-US" sz="2321" dirty="0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3024088" y="6386553"/>
            <a:ext cx="5229470" cy="3879316"/>
            <a:chOff x="0" y="0"/>
            <a:chExt cx="6972626" cy="5172421"/>
          </a:xfrm>
        </p:grpSpPr>
        <p:grpSp>
          <p:nvGrpSpPr>
            <p:cNvPr id="30" name="Group 30"/>
            <p:cNvGrpSpPr/>
            <p:nvPr/>
          </p:nvGrpSpPr>
          <p:grpSpPr>
            <a:xfrm>
              <a:off x="240377" y="481648"/>
              <a:ext cx="5171461" cy="4376794"/>
              <a:chOff x="0" y="0"/>
              <a:chExt cx="812800" cy="687902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812800" cy="68790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87902">
                    <a:moveTo>
                      <a:pt x="406400" y="0"/>
                    </a:moveTo>
                    <a:cubicBezTo>
                      <a:pt x="181951" y="0"/>
                      <a:pt x="0" y="153992"/>
                      <a:pt x="0" y="343951"/>
                    </a:cubicBezTo>
                    <a:cubicBezTo>
                      <a:pt x="0" y="533910"/>
                      <a:pt x="181951" y="687902"/>
                      <a:pt x="406400" y="687902"/>
                    </a:cubicBezTo>
                    <a:cubicBezTo>
                      <a:pt x="630849" y="687902"/>
                      <a:pt x="812800" y="533910"/>
                      <a:pt x="812800" y="343951"/>
                    </a:cubicBezTo>
                    <a:cubicBezTo>
                      <a:pt x="812800" y="153992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76200" y="26391"/>
                <a:ext cx="660400" cy="59702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49"/>
                  </a:lnSpc>
                </a:pPr>
                <a:r>
                  <a:rPr lang="en-US" sz="2321" dirty="0">
                    <a:solidFill>
                      <a:srgbClr val="000000"/>
                    </a:solidFill>
                    <a:latin typeface="Atkinson Hyperlegible"/>
                    <a:ea typeface="Atkinson Hyperlegible"/>
                    <a:cs typeface="Atkinson Hyperlegible"/>
                    <a:sym typeface="Atkinson Hyperlegible"/>
                  </a:rPr>
                  <a:t>Wenn </a:t>
                </a:r>
                <a:r>
                  <a:rPr lang="en-US" sz="2321" dirty="0" err="1">
                    <a:solidFill>
                      <a:srgbClr val="000000"/>
                    </a:solidFill>
                    <a:latin typeface="Atkinson Hyperlegible"/>
                    <a:ea typeface="Atkinson Hyperlegible"/>
                    <a:cs typeface="Atkinson Hyperlegible"/>
                    <a:sym typeface="Atkinson Hyperlegible"/>
                  </a:rPr>
                  <a:t>ein</a:t>
                </a:r>
                <a:r>
                  <a:rPr lang="en-US" sz="2321" dirty="0">
                    <a:solidFill>
                      <a:srgbClr val="000000"/>
                    </a:solidFill>
                    <a:latin typeface="Atkinson Hyperlegible"/>
                    <a:ea typeface="Atkinson Hyperlegible"/>
                    <a:cs typeface="Atkinson Hyperlegible"/>
                    <a:sym typeface="Atkinson Hyperlegible"/>
                  </a:rPr>
                  <a:t> </a:t>
                </a:r>
                <a:r>
                  <a:rPr lang="en-US" sz="2321" dirty="0" err="1">
                    <a:solidFill>
                      <a:srgbClr val="000000"/>
                    </a:solidFill>
                    <a:latin typeface="Atkinson Hyperlegible"/>
                    <a:ea typeface="Atkinson Hyperlegible"/>
                    <a:cs typeface="Atkinson Hyperlegible"/>
                    <a:sym typeface="Atkinson Hyperlegible"/>
                  </a:rPr>
                  <a:t>Kunststoff</a:t>
                </a:r>
                <a:r>
                  <a:rPr lang="en-US" sz="2321" dirty="0">
                    <a:solidFill>
                      <a:srgbClr val="000000"/>
                    </a:solidFill>
                    <a:latin typeface="Atkinson Hyperlegible"/>
                    <a:ea typeface="Atkinson Hyperlegible"/>
                    <a:cs typeface="Atkinson Hyperlegible"/>
                    <a:sym typeface="Atkinson Hyperlegible"/>
                  </a:rPr>
                  <a:t> </a:t>
                </a:r>
                <a:r>
                  <a:rPr lang="en-US" sz="2321" dirty="0" err="1">
                    <a:solidFill>
                      <a:srgbClr val="000000"/>
                    </a:solidFill>
                    <a:latin typeface="Atkinson Hyperlegible"/>
                    <a:ea typeface="Atkinson Hyperlegible"/>
                    <a:cs typeface="Atkinson Hyperlegible"/>
                    <a:sym typeface="Atkinson Hyperlegible"/>
                  </a:rPr>
                  <a:t>aus</a:t>
                </a:r>
                <a:r>
                  <a:rPr lang="en-US" sz="2321" dirty="0">
                    <a:solidFill>
                      <a:srgbClr val="000000"/>
                    </a:solidFill>
                    <a:latin typeface="Atkinson Hyperlegible"/>
                    <a:ea typeface="Atkinson Hyperlegible"/>
                    <a:cs typeface="Atkinson Hyperlegible"/>
                    <a:sym typeface="Atkinson Hyperlegible"/>
                  </a:rPr>
                  <a:t> </a:t>
                </a:r>
                <a:r>
                  <a:rPr lang="en-US" sz="2321" dirty="0" err="1">
                    <a:solidFill>
                      <a:srgbClr val="000000"/>
                    </a:solidFill>
                    <a:latin typeface="Atkinson Hyperlegible"/>
                    <a:ea typeface="Atkinson Hyperlegible"/>
                    <a:cs typeface="Atkinson Hyperlegible"/>
                    <a:sym typeface="Atkinson Hyperlegible"/>
                  </a:rPr>
                  <a:t>ganz</a:t>
                </a:r>
                <a:r>
                  <a:rPr lang="en-US" sz="2321" dirty="0">
                    <a:solidFill>
                      <a:srgbClr val="000000"/>
                    </a:solidFill>
                    <a:latin typeface="Atkinson Hyperlegible"/>
                    <a:ea typeface="Atkinson Hyperlegible"/>
                    <a:cs typeface="Atkinson Hyperlegible"/>
                    <a:sym typeface="Atkinson Hyperlegible"/>
                  </a:rPr>
                  <a:t> </a:t>
                </a:r>
                <a:r>
                  <a:rPr lang="en-US" sz="2321" dirty="0" err="1">
                    <a:solidFill>
                      <a:srgbClr val="000000"/>
                    </a:solidFill>
                    <a:latin typeface="Atkinson Hyperlegible"/>
                    <a:ea typeface="Atkinson Hyperlegible"/>
                    <a:cs typeface="Atkinson Hyperlegible"/>
                    <a:sym typeface="Atkinson Hyperlegible"/>
                  </a:rPr>
                  <a:t>langen</a:t>
                </a:r>
                <a:r>
                  <a:rPr lang="en-US" sz="2321" dirty="0">
                    <a:solidFill>
                      <a:srgbClr val="000000"/>
                    </a:solidFill>
                    <a:latin typeface="Atkinson Hyperlegible"/>
                    <a:ea typeface="Atkinson Hyperlegible"/>
                    <a:cs typeface="Atkinson Hyperlegible"/>
                    <a:sym typeface="Atkinson Hyperlegible"/>
                  </a:rPr>
                  <a:t> Ketten </a:t>
                </a:r>
                <a:r>
                  <a:rPr lang="en-US" sz="2321" dirty="0" err="1">
                    <a:solidFill>
                      <a:srgbClr val="000000"/>
                    </a:solidFill>
                    <a:latin typeface="Atkinson Hyperlegible"/>
                    <a:ea typeface="Atkinson Hyperlegible"/>
                    <a:cs typeface="Atkinson Hyperlegible"/>
                    <a:sym typeface="Atkinson Hyperlegible"/>
                  </a:rPr>
                  <a:t>besteht</a:t>
                </a:r>
                <a:r>
                  <a:rPr lang="en-US" sz="2321" dirty="0">
                    <a:solidFill>
                      <a:srgbClr val="000000"/>
                    </a:solidFill>
                    <a:latin typeface="Atkinson Hyperlegible"/>
                    <a:ea typeface="Atkinson Hyperlegible"/>
                    <a:cs typeface="Atkinson Hyperlegible"/>
                    <a:sym typeface="Atkinson Hyperlegible"/>
                  </a:rPr>
                  <a:t> – was </a:t>
                </a:r>
                <a:r>
                  <a:rPr lang="en-US" sz="2321" dirty="0" err="1">
                    <a:solidFill>
                      <a:srgbClr val="000000"/>
                    </a:solidFill>
                    <a:latin typeface="Atkinson Hyperlegible"/>
                    <a:ea typeface="Atkinson Hyperlegible"/>
                    <a:cs typeface="Atkinson Hyperlegible"/>
                    <a:sym typeface="Atkinson Hyperlegible"/>
                  </a:rPr>
                  <a:t>bedeutet</a:t>
                </a:r>
                <a:r>
                  <a:rPr lang="en-US" sz="2321" dirty="0">
                    <a:solidFill>
                      <a:srgbClr val="000000"/>
                    </a:solidFill>
                    <a:latin typeface="Atkinson Hyperlegible"/>
                    <a:ea typeface="Atkinson Hyperlegible"/>
                    <a:cs typeface="Atkinson Hyperlegible"/>
                    <a:sym typeface="Atkinson Hyperlegible"/>
                  </a:rPr>
                  <a:t> das für seine </a:t>
                </a:r>
                <a:r>
                  <a:rPr lang="en-US" sz="2321" dirty="0" err="1">
                    <a:solidFill>
                      <a:srgbClr val="000000"/>
                    </a:solidFill>
                    <a:latin typeface="Atkinson Hyperlegible"/>
                    <a:ea typeface="Atkinson Hyperlegible"/>
                    <a:cs typeface="Atkinson Hyperlegible"/>
                    <a:sym typeface="Atkinson Hyperlegible"/>
                  </a:rPr>
                  <a:t>Festigkeit</a:t>
                </a:r>
                <a:r>
                  <a:rPr lang="en-US" sz="2321" dirty="0">
                    <a:solidFill>
                      <a:srgbClr val="000000"/>
                    </a:solidFill>
                    <a:latin typeface="Atkinson Hyperlegible"/>
                    <a:ea typeface="Atkinson Hyperlegible"/>
                    <a:cs typeface="Atkinson Hyperlegible"/>
                    <a:sym typeface="Atkinson Hyperlegible"/>
                  </a:rPr>
                  <a:t> </a:t>
                </a:r>
                <a:r>
                  <a:rPr lang="en-US" sz="2321" dirty="0" err="1">
                    <a:solidFill>
                      <a:srgbClr val="000000"/>
                    </a:solidFill>
                    <a:latin typeface="Atkinson Hyperlegible"/>
                    <a:ea typeface="Atkinson Hyperlegible"/>
                    <a:cs typeface="Atkinson Hyperlegible"/>
                    <a:sym typeface="Atkinson Hyperlegible"/>
                  </a:rPr>
                  <a:t>oder</a:t>
                </a:r>
                <a:r>
                  <a:rPr lang="en-US" sz="2321" dirty="0">
                    <a:solidFill>
                      <a:srgbClr val="000000"/>
                    </a:solidFill>
                    <a:latin typeface="Atkinson Hyperlegible"/>
                    <a:ea typeface="Atkinson Hyperlegible"/>
                    <a:cs typeface="Atkinson Hyperlegible"/>
                    <a:sym typeface="Atkinson Hyperlegible"/>
                  </a:rPr>
                  <a:t> </a:t>
                </a:r>
                <a:r>
                  <a:rPr lang="en-US" sz="2321" dirty="0" err="1">
                    <a:solidFill>
                      <a:srgbClr val="000000"/>
                    </a:solidFill>
                    <a:latin typeface="Atkinson Hyperlegible"/>
                    <a:ea typeface="Atkinson Hyperlegible"/>
                    <a:cs typeface="Atkinson Hyperlegible"/>
                    <a:sym typeface="Atkinson Hyperlegible"/>
                  </a:rPr>
                  <a:t>Elastizität</a:t>
                </a:r>
                <a:r>
                  <a:rPr lang="en-US" sz="2321" dirty="0">
                    <a:solidFill>
                      <a:srgbClr val="000000"/>
                    </a:solidFill>
                    <a:latin typeface="Atkinson Hyperlegible"/>
                    <a:ea typeface="Atkinson Hyperlegible"/>
                    <a:cs typeface="Atkinson Hyperlegible"/>
                    <a:sym typeface="Atkinson Hyperlegible"/>
                  </a:rPr>
                  <a:t>?</a:t>
                </a:r>
              </a:p>
            </p:txBody>
          </p:sp>
        </p:grpSp>
        <p:sp>
          <p:nvSpPr>
            <p:cNvPr id="33" name="Freeform 33"/>
            <p:cNvSpPr/>
            <p:nvPr/>
          </p:nvSpPr>
          <p:spPr>
            <a:xfrm>
              <a:off x="0" y="0"/>
              <a:ext cx="6972626" cy="5172421"/>
            </a:xfrm>
            <a:custGeom>
              <a:avLst/>
              <a:gdLst/>
              <a:ahLst/>
              <a:cxnLst/>
              <a:rect l="l" t="t" r="r" b="b"/>
              <a:pathLst>
                <a:path w="6972626" h="5172421">
                  <a:moveTo>
                    <a:pt x="0" y="0"/>
                  </a:moveTo>
                  <a:lnTo>
                    <a:pt x="6972626" y="0"/>
                  </a:lnTo>
                  <a:lnTo>
                    <a:pt x="6972626" y="5172421"/>
                  </a:lnTo>
                  <a:lnTo>
                    <a:pt x="0" y="51724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1028700" y="1143000"/>
            <a:ext cx="16230600" cy="1104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00"/>
              </a:lnSpc>
              <a:spcBef>
                <a:spcPct val="0"/>
              </a:spcBef>
            </a:pPr>
            <a:r>
              <a:rPr lang="en-US" sz="8000">
                <a:solidFill>
                  <a:srgbClr val="363464"/>
                </a:solidFill>
                <a:latin typeface="Pagkaki"/>
                <a:ea typeface="Pagkaki"/>
                <a:cs typeface="Pagkaki"/>
                <a:sym typeface="Pagkaki"/>
              </a:rPr>
              <a:t>POLYMERE</a:t>
            </a:r>
          </a:p>
        </p:txBody>
      </p:sp>
      <p:sp>
        <p:nvSpPr>
          <p:cNvPr id="35" name="Geschweifte Klammer rechts 34">
            <a:extLst>
              <a:ext uri="{FF2B5EF4-FFF2-40B4-BE49-F238E27FC236}">
                <a16:creationId xmlns:a16="http://schemas.microsoft.com/office/drawing/2014/main" id="{C29E1742-02C4-8ED4-147F-A04A96238251}"/>
              </a:ext>
            </a:extLst>
          </p:cNvPr>
          <p:cNvSpPr/>
          <p:nvPr/>
        </p:nvSpPr>
        <p:spPr>
          <a:xfrm rot="5400000">
            <a:off x="9001125" y="-492127"/>
            <a:ext cx="968375" cy="12922250"/>
          </a:xfrm>
          <a:prstGeom prst="rightBrac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  <p:extLst>
    <p:ext uri="{6950BFC3-D8DA-4A85-94F7-54DA5524770B}">
      <p188:commentRel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BB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320451">
            <a:off x="2252708" y="-1469058"/>
            <a:ext cx="12396580" cy="17527298"/>
          </a:xfrm>
          <a:custGeom>
            <a:avLst/>
            <a:gdLst/>
            <a:ahLst/>
            <a:cxnLst/>
            <a:rect l="l" t="t" r="r" b="b"/>
            <a:pathLst>
              <a:path w="12396580" h="17527298">
                <a:moveTo>
                  <a:pt x="0" y="0"/>
                </a:moveTo>
                <a:lnTo>
                  <a:pt x="12396580" y="0"/>
                </a:lnTo>
                <a:lnTo>
                  <a:pt x="12396580" y="17527298"/>
                </a:lnTo>
                <a:lnTo>
                  <a:pt x="0" y="175272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 rot="-74165">
            <a:off x="1050676" y="341949"/>
            <a:ext cx="12182437" cy="2168825"/>
            <a:chOff x="0" y="0"/>
            <a:chExt cx="9660999" cy="1719936"/>
          </a:xfrm>
        </p:grpSpPr>
        <p:sp>
          <p:nvSpPr>
            <p:cNvPr id="4" name="Freeform 4"/>
            <p:cNvSpPr/>
            <p:nvPr/>
          </p:nvSpPr>
          <p:spPr>
            <a:xfrm>
              <a:off x="-10795" y="-1905"/>
              <a:ext cx="9671667" cy="1721714"/>
            </a:xfrm>
            <a:custGeom>
              <a:avLst/>
              <a:gdLst/>
              <a:ahLst/>
              <a:cxnLst/>
              <a:rect l="l" t="t" r="r" b="b"/>
              <a:pathLst>
                <a:path w="9671667" h="1721714">
                  <a:moveTo>
                    <a:pt x="9655538" y="186309"/>
                  </a:moveTo>
                  <a:cubicBezTo>
                    <a:pt x="9655157" y="125349"/>
                    <a:pt x="9664555" y="8509"/>
                    <a:pt x="9664555" y="8509"/>
                  </a:cubicBezTo>
                  <a:lnTo>
                    <a:pt x="9519648" y="6223"/>
                  </a:lnTo>
                  <a:lnTo>
                    <a:pt x="9314162" y="16002"/>
                  </a:lnTo>
                  <a:cubicBezTo>
                    <a:pt x="9314162" y="16002"/>
                    <a:pt x="8980534" y="0"/>
                    <a:pt x="8948656" y="14986"/>
                  </a:cubicBezTo>
                  <a:cubicBezTo>
                    <a:pt x="8916652" y="29972"/>
                    <a:pt x="8850739" y="6223"/>
                    <a:pt x="8850739" y="6223"/>
                  </a:cubicBezTo>
                  <a:lnTo>
                    <a:pt x="931164" y="4318"/>
                  </a:lnTo>
                  <a:lnTo>
                    <a:pt x="640207" y="3556"/>
                  </a:lnTo>
                  <a:lnTo>
                    <a:pt x="413258" y="11430"/>
                  </a:lnTo>
                  <a:lnTo>
                    <a:pt x="149479" y="10668"/>
                  </a:lnTo>
                  <a:lnTo>
                    <a:pt x="49403" y="1905"/>
                  </a:lnTo>
                  <a:cubicBezTo>
                    <a:pt x="33528" y="1905"/>
                    <a:pt x="20701" y="14605"/>
                    <a:pt x="20701" y="30480"/>
                  </a:cubicBezTo>
                  <a:lnTo>
                    <a:pt x="36957" y="275590"/>
                  </a:lnTo>
                  <a:lnTo>
                    <a:pt x="19177" y="546989"/>
                  </a:lnTo>
                  <a:lnTo>
                    <a:pt x="17018" y="1076046"/>
                  </a:lnTo>
                  <a:lnTo>
                    <a:pt x="25019" y="1254862"/>
                  </a:lnTo>
                  <a:cubicBezTo>
                    <a:pt x="25019" y="1254862"/>
                    <a:pt x="0" y="1296010"/>
                    <a:pt x="16002" y="1456030"/>
                  </a:cubicBezTo>
                  <a:cubicBezTo>
                    <a:pt x="32004" y="1616050"/>
                    <a:pt x="49276" y="1711300"/>
                    <a:pt x="49276" y="1711300"/>
                  </a:cubicBezTo>
                  <a:lnTo>
                    <a:pt x="132842" y="1711554"/>
                  </a:lnTo>
                  <a:lnTo>
                    <a:pt x="305562" y="1695044"/>
                  </a:lnTo>
                  <a:lnTo>
                    <a:pt x="532511" y="1712570"/>
                  </a:lnTo>
                  <a:lnTo>
                    <a:pt x="771144" y="1721714"/>
                  </a:lnTo>
                  <a:lnTo>
                    <a:pt x="906526" y="1696568"/>
                  </a:lnTo>
                  <a:lnTo>
                    <a:pt x="1008761" y="1713840"/>
                  </a:lnTo>
                  <a:lnTo>
                    <a:pt x="8915509" y="1715745"/>
                  </a:lnTo>
                  <a:lnTo>
                    <a:pt x="9158460" y="1716380"/>
                  </a:lnTo>
                  <a:lnTo>
                    <a:pt x="9395315" y="1706728"/>
                  </a:lnTo>
                  <a:lnTo>
                    <a:pt x="9581624" y="1717523"/>
                  </a:lnTo>
                  <a:lnTo>
                    <a:pt x="9659094" y="1717777"/>
                  </a:lnTo>
                  <a:lnTo>
                    <a:pt x="9659475" y="1569822"/>
                  </a:lnTo>
                  <a:lnTo>
                    <a:pt x="9659729" y="1456157"/>
                  </a:lnTo>
                  <a:lnTo>
                    <a:pt x="9651855" y="1250671"/>
                  </a:lnTo>
                  <a:lnTo>
                    <a:pt x="9660746" y="1082523"/>
                  </a:lnTo>
                  <a:lnTo>
                    <a:pt x="9662523" y="671576"/>
                  </a:lnTo>
                  <a:lnTo>
                    <a:pt x="9671667" y="424561"/>
                  </a:lnTo>
                  <a:cubicBezTo>
                    <a:pt x="9671667" y="424561"/>
                    <a:pt x="9655665" y="247015"/>
                    <a:pt x="9655284" y="186055"/>
                  </a:cubicBezTo>
                  <a:close/>
                </a:path>
              </a:pathLst>
            </a:custGeom>
            <a:solidFill>
              <a:srgbClr val="759C5C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009021" y="6582061"/>
            <a:ext cx="12883953" cy="870607"/>
            <a:chOff x="0" y="0"/>
            <a:chExt cx="17178604" cy="116080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19358" cy="1160809"/>
            </a:xfrm>
            <a:custGeom>
              <a:avLst/>
              <a:gdLst/>
              <a:ahLst/>
              <a:cxnLst/>
              <a:rect l="l" t="t" r="r" b="b"/>
              <a:pathLst>
                <a:path w="4119358" h="1160809">
                  <a:moveTo>
                    <a:pt x="0" y="0"/>
                  </a:moveTo>
                  <a:lnTo>
                    <a:pt x="4119358" y="0"/>
                  </a:lnTo>
                  <a:lnTo>
                    <a:pt x="4119358" y="1160809"/>
                  </a:lnTo>
                  <a:lnTo>
                    <a:pt x="0" y="11608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r="-4218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Freeform 7"/>
            <p:cNvSpPr/>
            <p:nvPr/>
          </p:nvSpPr>
          <p:spPr>
            <a:xfrm>
              <a:off x="6336387" y="0"/>
              <a:ext cx="4119358" cy="1160809"/>
            </a:xfrm>
            <a:custGeom>
              <a:avLst/>
              <a:gdLst/>
              <a:ahLst/>
              <a:cxnLst/>
              <a:rect l="l" t="t" r="r" b="b"/>
              <a:pathLst>
                <a:path w="4119358" h="1160809">
                  <a:moveTo>
                    <a:pt x="0" y="0"/>
                  </a:moveTo>
                  <a:lnTo>
                    <a:pt x="4119359" y="0"/>
                  </a:lnTo>
                  <a:lnTo>
                    <a:pt x="4119359" y="1160809"/>
                  </a:lnTo>
                  <a:lnTo>
                    <a:pt x="0" y="11608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r="-4218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Freeform 8"/>
            <p:cNvSpPr/>
            <p:nvPr/>
          </p:nvSpPr>
          <p:spPr>
            <a:xfrm>
              <a:off x="13059246" y="0"/>
              <a:ext cx="4119358" cy="1160809"/>
            </a:xfrm>
            <a:custGeom>
              <a:avLst/>
              <a:gdLst/>
              <a:ahLst/>
              <a:cxnLst/>
              <a:rect l="l" t="t" r="r" b="b"/>
              <a:pathLst>
                <a:path w="4119358" h="1160809">
                  <a:moveTo>
                    <a:pt x="0" y="0"/>
                  </a:moveTo>
                  <a:lnTo>
                    <a:pt x="4119358" y="0"/>
                  </a:lnTo>
                  <a:lnTo>
                    <a:pt x="4119358" y="1160809"/>
                  </a:lnTo>
                  <a:lnTo>
                    <a:pt x="0" y="11608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r="-4218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505492" y="251475"/>
              <a:ext cx="3108374" cy="6007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79"/>
                </a:lnSpc>
              </a:pPr>
              <a:r>
                <a:rPr lang="en-US" sz="2700" b="1">
                  <a:solidFill>
                    <a:srgbClr val="363464"/>
                  </a:solidFill>
                  <a:latin typeface="Atkinson Hyperlegible Bold"/>
                  <a:ea typeface="Atkinson Hyperlegible Bold"/>
                  <a:cs typeface="Atkinson Hyperlegible Bold"/>
                  <a:sym typeface="Atkinson Hyperlegible Bold"/>
                </a:rPr>
                <a:t>Thermoplaste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6961602" y="251475"/>
              <a:ext cx="2749907" cy="6007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79"/>
                </a:lnSpc>
              </a:pPr>
              <a:r>
                <a:rPr lang="en-US" sz="2700" b="1">
                  <a:solidFill>
                    <a:srgbClr val="363464"/>
                  </a:solidFill>
                  <a:latin typeface="Atkinson Hyperlegible Bold"/>
                  <a:ea typeface="Atkinson Hyperlegible Bold"/>
                  <a:cs typeface="Atkinson Hyperlegible Bold"/>
                  <a:sym typeface="Atkinson Hyperlegible Bold"/>
                </a:rPr>
                <a:t>Duroplaste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3743971" y="251475"/>
              <a:ext cx="2749907" cy="6007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79"/>
                </a:lnSpc>
              </a:pPr>
              <a:r>
                <a:rPr lang="en-US" sz="2700" b="1">
                  <a:solidFill>
                    <a:srgbClr val="363464"/>
                  </a:solidFill>
                  <a:latin typeface="Atkinson Hyperlegible Bold"/>
                  <a:ea typeface="Atkinson Hyperlegible Bold"/>
                  <a:cs typeface="Atkinson Hyperlegible Bold"/>
                  <a:sym typeface="Atkinson Hyperlegible Bold"/>
                </a:rPr>
                <a:t>Elastomere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755716" y="3198090"/>
            <a:ext cx="8743267" cy="1178900"/>
            <a:chOff x="0" y="0"/>
            <a:chExt cx="11657689" cy="1571867"/>
          </a:xfrm>
        </p:grpSpPr>
        <p:sp>
          <p:nvSpPr>
            <p:cNvPr id="13" name="Freeform 13"/>
            <p:cNvSpPr/>
            <p:nvPr/>
          </p:nvSpPr>
          <p:spPr>
            <a:xfrm>
              <a:off x="938021" y="793473"/>
              <a:ext cx="10719668" cy="233884"/>
            </a:xfrm>
            <a:custGeom>
              <a:avLst/>
              <a:gdLst/>
              <a:ahLst/>
              <a:cxnLst/>
              <a:rect l="l" t="t" r="r" b="b"/>
              <a:pathLst>
                <a:path w="10719668" h="233884">
                  <a:moveTo>
                    <a:pt x="0" y="0"/>
                  </a:moveTo>
                  <a:lnTo>
                    <a:pt x="10719668" y="0"/>
                  </a:lnTo>
                  <a:lnTo>
                    <a:pt x="10719668" y="233883"/>
                  </a:lnTo>
                  <a:lnTo>
                    <a:pt x="0" y="2338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0"/>
              <a:ext cx="1653015" cy="1571867"/>
            </a:xfrm>
            <a:custGeom>
              <a:avLst/>
              <a:gdLst/>
              <a:ahLst/>
              <a:cxnLst/>
              <a:rect l="l" t="t" r="r" b="b"/>
              <a:pathLst>
                <a:path w="1653015" h="1571867">
                  <a:moveTo>
                    <a:pt x="0" y="0"/>
                  </a:moveTo>
                  <a:lnTo>
                    <a:pt x="1653015" y="0"/>
                  </a:lnTo>
                  <a:lnTo>
                    <a:pt x="1653015" y="1571867"/>
                  </a:lnTo>
                  <a:lnTo>
                    <a:pt x="0" y="15718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870445" y="0"/>
              <a:ext cx="1653015" cy="1571867"/>
            </a:xfrm>
            <a:custGeom>
              <a:avLst/>
              <a:gdLst/>
              <a:ahLst/>
              <a:cxnLst/>
              <a:rect l="l" t="t" r="r" b="b"/>
              <a:pathLst>
                <a:path w="1653015" h="1571867">
                  <a:moveTo>
                    <a:pt x="0" y="0"/>
                  </a:moveTo>
                  <a:lnTo>
                    <a:pt x="1653015" y="0"/>
                  </a:lnTo>
                  <a:lnTo>
                    <a:pt x="1653015" y="1571867"/>
                  </a:lnTo>
                  <a:lnTo>
                    <a:pt x="0" y="15718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3740890" y="0"/>
              <a:ext cx="1653015" cy="1571867"/>
            </a:xfrm>
            <a:custGeom>
              <a:avLst/>
              <a:gdLst/>
              <a:ahLst/>
              <a:cxnLst/>
              <a:rect l="l" t="t" r="r" b="b"/>
              <a:pathLst>
                <a:path w="1653015" h="1571867">
                  <a:moveTo>
                    <a:pt x="0" y="0"/>
                  </a:moveTo>
                  <a:lnTo>
                    <a:pt x="1653015" y="0"/>
                  </a:lnTo>
                  <a:lnTo>
                    <a:pt x="1653015" y="1571867"/>
                  </a:lnTo>
                  <a:lnTo>
                    <a:pt x="0" y="15718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5611335" y="0"/>
              <a:ext cx="1653015" cy="1571867"/>
            </a:xfrm>
            <a:custGeom>
              <a:avLst/>
              <a:gdLst/>
              <a:ahLst/>
              <a:cxnLst/>
              <a:rect l="l" t="t" r="r" b="b"/>
              <a:pathLst>
                <a:path w="1653015" h="1571867">
                  <a:moveTo>
                    <a:pt x="0" y="0"/>
                  </a:moveTo>
                  <a:lnTo>
                    <a:pt x="1653015" y="0"/>
                  </a:lnTo>
                  <a:lnTo>
                    <a:pt x="1653015" y="1571867"/>
                  </a:lnTo>
                  <a:lnTo>
                    <a:pt x="0" y="15718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7481780" y="0"/>
              <a:ext cx="1653015" cy="1571867"/>
            </a:xfrm>
            <a:custGeom>
              <a:avLst/>
              <a:gdLst/>
              <a:ahLst/>
              <a:cxnLst/>
              <a:rect l="l" t="t" r="r" b="b"/>
              <a:pathLst>
                <a:path w="1653015" h="1571867">
                  <a:moveTo>
                    <a:pt x="0" y="0"/>
                  </a:moveTo>
                  <a:lnTo>
                    <a:pt x="1653015" y="0"/>
                  </a:lnTo>
                  <a:lnTo>
                    <a:pt x="1653015" y="1571867"/>
                  </a:lnTo>
                  <a:lnTo>
                    <a:pt x="0" y="15718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9352224" y="0"/>
              <a:ext cx="1653015" cy="1571867"/>
            </a:xfrm>
            <a:custGeom>
              <a:avLst/>
              <a:gdLst/>
              <a:ahLst/>
              <a:cxnLst/>
              <a:rect l="l" t="t" r="r" b="b"/>
              <a:pathLst>
                <a:path w="1653015" h="1571867">
                  <a:moveTo>
                    <a:pt x="0" y="0"/>
                  </a:moveTo>
                  <a:lnTo>
                    <a:pt x="1653016" y="0"/>
                  </a:lnTo>
                  <a:lnTo>
                    <a:pt x="1653016" y="1571867"/>
                  </a:lnTo>
                  <a:lnTo>
                    <a:pt x="0" y="15718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0" name="TextBox 20"/>
          <p:cNvSpPr txBox="1"/>
          <p:nvPr/>
        </p:nvSpPr>
        <p:spPr>
          <a:xfrm rot="-74165">
            <a:off x="606811" y="718086"/>
            <a:ext cx="13068071" cy="1783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930"/>
              </a:lnSpc>
              <a:spcBef>
                <a:spcPct val="0"/>
              </a:spcBef>
            </a:pPr>
            <a:r>
              <a:rPr lang="en-US" sz="6600">
                <a:solidFill>
                  <a:srgbClr val="FFFFFF"/>
                </a:solidFill>
                <a:latin typeface="Pagkaki"/>
                <a:ea typeface="Pagkaki"/>
                <a:cs typeface="Pagkaki"/>
                <a:sym typeface="Pagkaki"/>
              </a:rPr>
              <a:t>DIE DREI HAUPTGRUPPEN DER KUNSTSTOFFE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1509800" y="7743017"/>
            <a:ext cx="4095969" cy="1912812"/>
            <a:chOff x="0" y="0"/>
            <a:chExt cx="5461293" cy="2550416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5461293" cy="2020378"/>
              <a:chOff x="0" y="0"/>
              <a:chExt cx="1078774" cy="399087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1078774" cy="399087"/>
              </a:xfrm>
              <a:custGeom>
                <a:avLst/>
                <a:gdLst/>
                <a:ahLst/>
                <a:cxnLst/>
                <a:rect l="l" t="t" r="r" b="b"/>
                <a:pathLst>
                  <a:path w="1078774" h="399087">
                    <a:moveTo>
                      <a:pt x="0" y="0"/>
                    </a:moveTo>
                    <a:lnTo>
                      <a:pt x="1078774" y="0"/>
                    </a:lnTo>
                    <a:lnTo>
                      <a:pt x="1078774" y="399087"/>
                    </a:lnTo>
                    <a:lnTo>
                      <a:pt x="0" y="39908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1078774" cy="446712"/>
              </a:xfrm>
              <a:prstGeom prst="rect">
                <a:avLst/>
              </a:prstGeom>
            </p:spPr>
            <p:txBody>
              <a:bodyPr lIns="152400" tIns="152400" rIns="152400" bIns="152400" rtlCol="0" anchor="t"/>
              <a:lstStyle/>
              <a:p>
                <a:pPr marL="0" lvl="1" indent="0" algn="ctr">
                  <a:lnSpc>
                    <a:spcPts val="322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850730" y="1450374"/>
              <a:ext cx="3759832" cy="1100042"/>
              <a:chOff x="0" y="-57150"/>
              <a:chExt cx="735851" cy="215294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735851" cy="158144"/>
              </a:xfrm>
              <a:custGeom>
                <a:avLst/>
                <a:gdLst/>
                <a:ahLst/>
                <a:cxnLst/>
                <a:rect l="l" t="t" r="r" b="b"/>
                <a:pathLst>
                  <a:path w="735851" h="158144">
                    <a:moveTo>
                      <a:pt x="0" y="0"/>
                    </a:moveTo>
                    <a:lnTo>
                      <a:pt x="735851" y="0"/>
                    </a:lnTo>
                    <a:lnTo>
                      <a:pt x="735851" y="158144"/>
                    </a:lnTo>
                    <a:lnTo>
                      <a:pt x="0" y="158144"/>
                    </a:lnTo>
                    <a:close/>
                  </a:path>
                </a:pathLst>
              </a:custGeom>
              <a:solidFill>
                <a:srgbClr val="759C5C"/>
              </a:solidFill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0" y="-57150"/>
                <a:ext cx="735851" cy="215294"/>
              </a:xfrm>
              <a:prstGeom prst="rect">
                <a:avLst/>
              </a:prstGeom>
            </p:spPr>
            <p:txBody>
              <a:bodyPr lIns="51272" tIns="51272" rIns="51272" bIns="51272" rtlCol="0" anchor="ctr"/>
              <a:lstStyle/>
              <a:p>
                <a:pPr marL="0" lvl="1" indent="0" algn="ctr">
                  <a:lnSpc>
                    <a:spcPts val="3640"/>
                  </a:lnSpc>
                  <a:spcBef>
                    <a:spcPct val="0"/>
                  </a:spcBef>
                </a:pPr>
                <a:r>
                  <a:rPr lang="en-US" sz="2600" b="1">
                    <a:solidFill>
                      <a:srgbClr val="FFFFFF"/>
                    </a:solidFill>
                    <a:latin typeface="Atkinson Hyperlegible Bold"/>
                    <a:ea typeface="Atkinson Hyperlegible Bold"/>
                    <a:cs typeface="Atkinson Hyperlegible Bold"/>
                    <a:sym typeface="Atkinson Hyperlegible Bold"/>
                  </a:rPr>
                  <a:t>z.B. PLA, ABS</a:t>
                </a:r>
              </a:p>
            </p:txBody>
          </p:sp>
        </p:grpSp>
        <p:sp>
          <p:nvSpPr>
            <p:cNvPr id="28" name="TextBox 28"/>
            <p:cNvSpPr txBox="1"/>
            <p:nvPr/>
          </p:nvSpPr>
          <p:spPr>
            <a:xfrm>
              <a:off x="470507" y="36665"/>
              <a:ext cx="4456465" cy="16160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ctr">
                <a:lnSpc>
                  <a:spcPts val="3249"/>
                </a:lnSpc>
                <a:spcBef>
                  <a:spcPct val="0"/>
                </a:spcBef>
              </a:pPr>
              <a:r>
                <a:rPr lang="en-US" sz="2321" dirty="0">
                  <a:solidFill>
                    <a:srgbClr val="363464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Werden </a:t>
              </a:r>
              <a:r>
                <a:rPr lang="en-US" sz="2321" dirty="0" err="1">
                  <a:solidFill>
                    <a:srgbClr val="363464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beim</a:t>
              </a:r>
              <a:r>
                <a:rPr lang="en-US" sz="2321" dirty="0">
                  <a:solidFill>
                    <a:srgbClr val="363464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 </a:t>
              </a:r>
              <a:r>
                <a:rPr lang="en-US" sz="2321" dirty="0" err="1">
                  <a:solidFill>
                    <a:srgbClr val="363464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Erhitzen</a:t>
              </a:r>
              <a:r>
                <a:rPr lang="en-US" sz="2321" dirty="0">
                  <a:solidFill>
                    <a:srgbClr val="363464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 </a:t>
              </a:r>
              <a:r>
                <a:rPr lang="en-US" sz="2321" dirty="0" err="1">
                  <a:solidFill>
                    <a:srgbClr val="363464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weich</a:t>
              </a:r>
              <a:r>
                <a:rPr lang="en-US" sz="2321" dirty="0">
                  <a:solidFill>
                    <a:srgbClr val="363464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, </a:t>
              </a:r>
              <a:r>
                <a:rPr lang="en-US" sz="2321" dirty="0" err="1">
                  <a:solidFill>
                    <a:srgbClr val="363464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formbar</a:t>
              </a:r>
              <a:r>
                <a:rPr lang="en-US" sz="2321" dirty="0">
                  <a:solidFill>
                    <a:srgbClr val="363464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, </a:t>
              </a:r>
              <a:r>
                <a:rPr lang="en-US" sz="2321" dirty="0" err="1">
                  <a:solidFill>
                    <a:srgbClr val="363464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lassen</a:t>
              </a:r>
              <a:r>
                <a:rPr lang="en-US" sz="2321" dirty="0">
                  <a:solidFill>
                    <a:srgbClr val="363464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 </a:t>
              </a:r>
              <a:r>
                <a:rPr lang="en-US" sz="2321" dirty="0" err="1">
                  <a:solidFill>
                    <a:srgbClr val="363464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sich</a:t>
              </a:r>
              <a:r>
                <a:rPr lang="en-US" sz="2321" dirty="0">
                  <a:solidFill>
                    <a:srgbClr val="363464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 </a:t>
              </a:r>
              <a:r>
                <a:rPr lang="en-US" sz="2321" dirty="0" err="1">
                  <a:solidFill>
                    <a:srgbClr val="363464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schmelzen</a:t>
              </a:r>
              <a:endParaRPr lang="en-US" sz="2321" dirty="0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6403013" y="7743017"/>
            <a:ext cx="4095969" cy="1912812"/>
            <a:chOff x="0" y="0"/>
            <a:chExt cx="5461293" cy="2550416"/>
          </a:xfrm>
        </p:grpSpPr>
        <p:grpSp>
          <p:nvGrpSpPr>
            <p:cNvPr id="30" name="Group 30"/>
            <p:cNvGrpSpPr/>
            <p:nvPr/>
          </p:nvGrpSpPr>
          <p:grpSpPr>
            <a:xfrm>
              <a:off x="0" y="0"/>
              <a:ext cx="5461293" cy="2020378"/>
              <a:chOff x="0" y="0"/>
              <a:chExt cx="1078774" cy="399087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1078774" cy="399087"/>
              </a:xfrm>
              <a:custGeom>
                <a:avLst/>
                <a:gdLst/>
                <a:ahLst/>
                <a:cxnLst/>
                <a:rect l="l" t="t" r="r" b="b"/>
                <a:pathLst>
                  <a:path w="1078774" h="399087">
                    <a:moveTo>
                      <a:pt x="0" y="0"/>
                    </a:moveTo>
                    <a:lnTo>
                      <a:pt x="1078774" y="0"/>
                    </a:lnTo>
                    <a:lnTo>
                      <a:pt x="1078774" y="399087"/>
                    </a:lnTo>
                    <a:lnTo>
                      <a:pt x="0" y="39908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0" y="-47625"/>
                <a:ext cx="1078774" cy="446712"/>
              </a:xfrm>
              <a:prstGeom prst="rect">
                <a:avLst/>
              </a:prstGeom>
            </p:spPr>
            <p:txBody>
              <a:bodyPr lIns="152400" tIns="152400" rIns="152400" bIns="152400" rtlCol="0" anchor="t"/>
              <a:lstStyle/>
              <a:p>
                <a:pPr marL="0" lvl="1" indent="0" algn="ctr">
                  <a:lnSpc>
                    <a:spcPts val="322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850730" y="1742381"/>
              <a:ext cx="3759832" cy="808035"/>
              <a:chOff x="0" y="0"/>
              <a:chExt cx="735851" cy="158144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735851" cy="158144"/>
              </a:xfrm>
              <a:custGeom>
                <a:avLst/>
                <a:gdLst/>
                <a:ahLst/>
                <a:cxnLst/>
                <a:rect l="l" t="t" r="r" b="b"/>
                <a:pathLst>
                  <a:path w="735851" h="158144">
                    <a:moveTo>
                      <a:pt x="0" y="0"/>
                    </a:moveTo>
                    <a:lnTo>
                      <a:pt x="735851" y="0"/>
                    </a:lnTo>
                    <a:lnTo>
                      <a:pt x="735851" y="158144"/>
                    </a:lnTo>
                    <a:lnTo>
                      <a:pt x="0" y="158144"/>
                    </a:lnTo>
                    <a:close/>
                  </a:path>
                </a:pathLst>
              </a:custGeom>
              <a:solidFill>
                <a:srgbClr val="759C5C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0" y="-57150"/>
                <a:ext cx="735851" cy="215294"/>
              </a:xfrm>
              <a:prstGeom prst="rect">
                <a:avLst/>
              </a:prstGeom>
            </p:spPr>
            <p:txBody>
              <a:bodyPr lIns="51272" tIns="51272" rIns="51272" bIns="51272" rtlCol="0" anchor="ctr"/>
              <a:lstStyle/>
              <a:p>
                <a:pPr marL="0" lvl="1" indent="0" algn="ctr">
                  <a:lnSpc>
                    <a:spcPts val="3640"/>
                  </a:lnSpc>
                  <a:spcBef>
                    <a:spcPct val="0"/>
                  </a:spcBef>
                </a:pPr>
                <a:r>
                  <a:rPr lang="en-US" sz="2600" b="1">
                    <a:solidFill>
                      <a:srgbClr val="FFFFFF"/>
                    </a:solidFill>
                    <a:latin typeface="Atkinson Hyperlegible Bold"/>
                    <a:ea typeface="Atkinson Hyperlegible Bold"/>
                    <a:cs typeface="Atkinson Hyperlegible Bold"/>
                    <a:sym typeface="Atkinson Hyperlegible Bold"/>
                  </a:rPr>
                  <a:t>z.B. Epoxidharz</a:t>
                </a:r>
              </a:p>
            </p:txBody>
          </p:sp>
        </p:grpSp>
        <p:sp>
          <p:nvSpPr>
            <p:cNvPr id="36" name="TextBox 36"/>
            <p:cNvSpPr txBox="1"/>
            <p:nvPr/>
          </p:nvSpPr>
          <p:spPr>
            <a:xfrm>
              <a:off x="477731" y="36665"/>
              <a:ext cx="4456465" cy="16160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ctr">
                <a:lnSpc>
                  <a:spcPts val="3249"/>
                </a:lnSpc>
                <a:spcBef>
                  <a:spcPct val="0"/>
                </a:spcBef>
              </a:pPr>
              <a:r>
                <a:rPr lang="en-US" sz="2321" dirty="0" err="1">
                  <a:solidFill>
                    <a:srgbClr val="363464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Bleiben</a:t>
              </a:r>
              <a:r>
                <a:rPr lang="en-US" sz="2321" dirty="0">
                  <a:solidFill>
                    <a:srgbClr val="363464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 </a:t>
              </a:r>
              <a:r>
                <a:rPr lang="en-US" sz="2321" dirty="0" err="1">
                  <a:solidFill>
                    <a:srgbClr val="363464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trotz</a:t>
              </a:r>
              <a:r>
                <a:rPr lang="en-US" sz="2321" dirty="0">
                  <a:solidFill>
                    <a:srgbClr val="363464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 </a:t>
              </a:r>
              <a:r>
                <a:rPr lang="en-US" sz="2321" dirty="0" err="1">
                  <a:solidFill>
                    <a:srgbClr val="363464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Erhitzen</a:t>
              </a:r>
              <a:r>
                <a:rPr lang="en-US" sz="2321" dirty="0">
                  <a:solidFill>
                    <a:srgbClr val="363464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 hart, </a:t>
              </a:r>
              <a:r>
                <a:rPr lang="en-US" sz="2321" dirty="0" err="1">
                  <a:solidFill>
                    <a:srgbClr val="363464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schmelzen</a:t>
              </a:r>
              <a:r>
                <a:rPr lang="en-US" sz="2321" dirty="0">
                  <a:solidFill>
                    <a:srgbClr val="363464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 nicht (</a:t>
              </a:r>
              <a:r>
                <a:rPr lang="en-US" sz="2321" dirty="0" err="1">
                  <a:solidFill>
                    <a:srgbClr val="363464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zersetzen</a:t>
              </a:r>
              <a:r>
                <a:rPr lang="en-US" sz="2321" dirty="0">
                  <a:solidFill>
                    <a:srgbClr val="363464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 </a:t>
              </a:r>
              <a:r>
                <a:rPr lang="en-US" sz="2321" dirty="0" err="1">
                  <a:solidFill>
                    <a:srgbClr val="363464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sich</a:t>
              </a:r>
              <a:r>
                <a:rPr lang="en-US" sz="2321" dirty="0">
                  <a:solidFill>
                    <a:srgbClr val="363464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 </a:t>
              </a:r>
              <a:r>
                <a:rPr lang="en-US" sz="2321" dirty="0" err="1">
                  <a:solidFill>
                    <a:srgbClr val="363464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bei</a:t>
              </a:r>
              <a:r>
                <a:rPr lang="en-US" sz="2321" dirty="0">
                  <a:solidFill>
                    <a:srgbClr val="363464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 Hitze)</a:t>
              </a:r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1296226" y="7743017"/>
            <a:ext cx="4095969" cy="1912812"/>
            <a:chOff x="0" y="0"/>
            <a:chExt cx="5461293" cy="2550416"/>
          </a:xfrm>
        </p:grpSpPr>
        <p:grpSp>
          <p:nvGrpSpPr>
            <p:cNvPr id="38" name="Group 38"/>
            <p:cNvGrpSpPr/>
            <p:nvPr/>
          </p:nvGrpSpPr>
          <p:grpSpPr>
            <a:xfrm>
              <a:off x="0" y="0"/>
              <a:ext cx="5461293" cy="2020378"/>
              <a:chOff x="0" y="0"/>
              <a:chExt cx="1078774" cy="399087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1078774" cy="399087"/>
              </a:xfrm>
              <a:custGeom>
                <a:avLst/>
                <a:gdLst/>
                <a:ahLst/>
                <a:cxnLst/>
                <a:rect l="l" t="t" r="r" b="b"/>
                <a:pathLst>
                  <a:path w="1078774" h="399087">
                    <a:moveTo>
                      <a:pt x="0" y="0"/>
                    </a:moveTo>
                    <a:lnTo>
                      <a:pt x="1078774" y="0"/>
                    </a:lnTo>
                    <a:lnTo>
                      <a:pt x="1078774" y="399087"/>
                    </a:lnTo>
                    <a:lnTo>
                      <a:pt x="0" y="39908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0" y="-47625"/>
                <a:ext cx="1078774" cy="446712"/>
              </a:xfrm>
              <a:prstGeom prst="rect">
                <a:avLst/>
              </a:prstGeom>
            </p:spPr>
            <p:txBody>
              <a:bodyPr lIns="152400" tIns="152400" rIns="152400" bIns="152400" rtlCol="0" anchor="t"/>
              <a:lstStyle/>
              <a:p>
                <a:pPr marL="0" lvl="1" indent="0" algn="ctr">
                  <a:lnSpc>
                    <a:spcPts val="322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41" name="Group 41"/>
            <p:cNvGrpSpPr/>
            <p:nvPr/>
          </p:nvGrpSpPr>
          <p:grpSpPr>
            <a:xfrm>
              <a:off x="850730" y="1742381"/>
              <a:ext cx="3759832" cy="808035"/>
              <a:chOff x="0" y="0"/>
              <a:chExt cx="735851" cy="158144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735851" cy="158144"/>
              </a:xfrm>
              <a:custGeom>
                <a:avLst/>
                <a:gdLst/>
                <a:ahLst/>
                <a:cxnLst/>
                <a:rect l="l" t="t" r="r" b="b"/>
                <a:pathLst>
                  <a:path w="735851" h="158144">
                    <a:moveTo>
                      <a:pt x="0" y="0"/>
                    </a:moveTo>
                    <a:lnTo>
                      <a:pt x="735851" y="0"/>
                    </a:lnTo>
                    <a:lnTo>
                      <a:pt x="735851" y="158144"/>
                    </a:lnTo>
                    <a:lnTo>
                      <a:pt x="0" y="158144"/>
                    </a:lnTo>
                    <a:close/>
                  </a:path>
                </a:pathLst>
              </a:custGeom>
              <a:solidFill>
                <a:srgbClr val="759C5C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>
                <a:off x="0" y="-57150"/>
                <a:ext cx="735851" cy="215294"/>
              </a:xfrm>
              <a:prstGeom prst="rect">
                <a:avLst/>
              </a:prstGeom>
            </p:spPr>
            <p:txBody>
              <a:bodyPr lIns="51272" tIns="51272" rIns="51272" bIns="51272" rtlCol="0" anchor="ctr"/>
              <a:lstStyle/>
              <a:p>
                <a:pPr marL="0" lvl="1" indent="0" algn="ctr">
                  <a:lnSpc>
                    <a:spcPts val="3640"/>
                  </a:lnSpc>
                  <a:spcBef>
                    <a:spcPct val="0"/>
                  </a:spcBef>
                </a:pPr>
                <a:r>
                  <a:rPr lang="en-US" sz="2600" b="1">
                    <a:solidFill>
                      <a:srgbClr val="FFFFFF"/>
                    </a:solidFill>
                    <a:latin typeface="Atkinson Hyperlegible Bold"/>
                    <a:ea typeface="Atkinson Hyperlegible Bold"/>
                    <a:cs typeface="Atkinson Hyperlegible Bold"/>
                    <a:sym typeface="Atkinson Hyperlegible Bold"/>
                  </a:rPr>
                  <a:t>z.B. Gummi</a:t>
                </a:r>
              </a:p>
            </p:txBody>
          </p:sp>
        </p:grpSp>
        <p:sp>
          <p:nvSpPr>
            <p:cNvPr id="44" name="TextBox 44"/>
            <p:cNvSpPr txBox="1"/>
            <p:nvPr/>
          </p:nvSpPr>
          <p:spPr>
            <a:xfrm>
              <a:off x="502412" y="36665"/>
              <a:ext cx="4456465" cy="16160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ctr">
                <a:lnSpc>
                  <a:spcPts val="3249"/>
                </a:lnSpc>
                <a:spcBef>
                  <a:spcPct val="0"/>
                </a:spcBef>
              </a:pPr>
              <a:r>
                <a:rPr lang="en-US" sz="2321" dirty="0">
                  <a:solidFill>
                    <a:srgbClr val="363464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Werden </a:t>
              </a:r>
              <a:r>
                <a:rPr lang="en-US" sz="2321" dirty="0" err="1">
                  <a:solidFill>
                    <a:srgbClr val="363464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bei</a:t>
              </a:r>
              <a:r>
                <a:rPr lang="en-US" sz="2321" dirty="0">
                  <a:solidFill>
                    <a:srgbClr val="363464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 Hitze </a:t>
              </a:r>
              <a:r>
                <a:rPr lang="en-US" sz="2321" dirty="0" err="1">
                  <a:solidFill>
                    <a:srgbClr val="363464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dehnbar</a:t>
              </a:r>
              <a:r>
                <a:rPr lang="en-US" sz="2321" dirty="0">
                  <a:solidFill>
                    <a:srgbClr val="363464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, </a:t>
              </a:r>
              <a:r>
                <a:rPr lang="en-US" sz="2321" dirty="0" err="1">
                  <a:solidFill>
                    <a:srgbClr val="363464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kehren</a:t>
              </a:r>
              <a:r>
                <a:rPr lang="en-US" sz="2321" dirty="0">
                  <a:solidFill>
                    <a:srgbClr val="363464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 in Form </a:t>
              </a:r>
              <a:r>
                <a:rPr lang="en-US" sz="2321" dirty="0" err="1">
                  <a:solidFill>
                    <a:srgbClr val="363464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zurück</a:t>
              </a:r>
              <a:endParaRPr lang="en-US" sz="2321" dirty="0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10763106" y="3370876"/>
            <a:ext cx="3991041" cy="2309168"/>
            <a:chOff x="0" y="0"/>
            <a:chExt cx="5321388" cy="3078890"/>
          </a:xfrm>
        </p:grpSpPr>
        <p:sp>
          <p:nvSpPr>
            <p:cNvPr id="46" name="Freeform 46"/>
            <p:cNvSpPr/>
            <p:nvPr/>
          </p:nvSpPr>
          <p:spPr>
            <a:xfrm>
              <a:off x="2399242" y="0"/>
              <a:ext cx="2922147" cy="3078890"/>
            </a:xfrm>
            <a:custGeom>
              <a:avLst/>
              <a:gdLst/>
              <a:ahLst/>
              <a:cxnLst/>
              <a:rect l="l" t="t" r="r" b="b"/>
              <a:pathLst>
                <a:path w="2922147" h="3078890">
                  <a:moveTo>
                    <a:pt x="0" y="0"/>
                  </a:moveTo>
                  <a:lnTo>
                    <a:pt x="2922146" y="0"/>
                  </a:lnTo>
                  <a:lnTo>
                    <a:pt x="2922146" y="3078890"/>
                  </a:lnTo>
                  <a:lnTo>
                    <a:pt x="0" y="30788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Freeform 47"/>
            <p:cNvSpPr/>
            <p:nvPr/>
          </p:nvSpPr>
          <p:spPr>
            <a:xfrm rot="-10004926">
              <a:off x="3799" y="436947"/>
              <a:ext cx="1756813" cy="237211"/>
            </a:xfrm>
            <a:custGeom>
              <a:avLst/>
              <a:gdLst/>
              <a:ahLst/>
              <a:cxnLst/>
              <a:rect l="l" t="t" r="r" b="b"/>
              <a:pathLst>
                <a:path w="1756813" h="237211">
                  <a:moveTo>
                    <a:pt x="0" y="0"/>
                  </a:moveTo>
                  <a:lnTo>
                    <a:pt x="1756812" y="0"/>
                  </a:lnTo>
                  <a:lnTo>
                    <a:pt x="1756812" y="237211"/>
                  </a:lnTo>
                  <a:lnTo>
                    <a:pt x="0" y="2372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Freeform 48"/>
            <p:cNvSpPr/>
            <p:nvPr/>
          </p:nvSpPr>
          <p:spPr>
            <a:xfrm rot="-10004926">
              <a:off x="3799" y="753744"/>
              <a:ext cx="1756813" cy="237211"/>
            </a:xfrm>
            <a:custGeom>
              <a:avLst/>
              <a:gdLst/>
              <a:ahLst/>
              <a:cxnLst/>
              <a:rect l="l" t="t" r="r" b="b"/>
              <a:pathLst>
                <a:path w="1756813" h="237211">
                  <a:moveTo>
                    <a:pt x="0" y="0"/>
                  </a:moveTo>
                  <a:lnTo>
                    <a:pt x="1756812" y="0"/>
                  </a:lnTo>
                  <a:lnTo>
                    <a:pt x="1756812" y="237211"/>
                  </a:lnTo>
                  <a:lnTo>
                    <a:pt x="0" y="2372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Freeform 49"/>
            <p:cNvSpPr/>
            <p:nvPr/>
          </p:nvSpPr>
          <p:spPr>
            <a:xfrm rot="-10004926">
              <a:off x="3799" y="1104043"/>
              <a:ext cx="1756813" cy="237211"/>
            </a:xfrm>
            <a:custGeom>
              <a:avLst/>
              <a:gdLst/>
              <a:ahLst/>
              <a:cxnLst/>
              <a:rect l="l" t="t" r="r" b="b"/>
              <a:pathLst>
                <a:path w="1756813" h="237211">
                  <a:moveTo>
                    <a:pt x="0" y="0"/>
                  </a:moveTo>
                  <a:lnTo>
                    <a:pt x="1756812" y="0"/>
                  </a:lnTo>
                  <a:lnTo>
                    <a:pt x="1756812" y="237211"/>
                  </a:lnTo>
                  <a:lnTo>
                    <a:pt x="0" y="2372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Freeform 50"/>
            <p:cNvSpPr/>
            <p:nvPr/>
          </p:nvSpPr>
          <p:spPr>
            <a:xfrm rot="-10004926">
              <a:off x="3799" y="1420840"/>
              <a:ext cx="1756813" cy="237211"/>
            </a:xfrm>
            <a:custGeom>
              <a:avLst/>
              <a:gdLst/>
              <a:ahLst/>
              <a:cxnLst/>
              <a:rect l="l" t="t" r="r" b="b"/>
              <a:pathLst>
                <a:path w="1756813" h="237211">
                  <a:moveTo>
                    <a:pt x="0" y="0"/>
                  </a:moveTo>
                  <a:lnTo>
                    <a:pt x="1756812" y="0"/>
                  </a:lnTo>
                  <a:lnTo>
                    <a:pt x="1756812" y="237211"/>
                  </a:lnTo>
                  <a:lnTo>
                    <a:pt x="0" y="2372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13561789" y="62876"/>
            <a:ext cx="5229470" cy="3879316"/>
            <a:chOff x="0" y="0"/>
            <a:chExt cx="6972626" cy="5172421"/>
          </a:xfrm>
        </p:grpSpPr>
        <p:grpSp>
          <p:nvGrpSpPr>
            <p:cNvPr id="52" name="Group 52"/>
            <p:cNvGrpSpPr/>
            <p:nvPr/>
          </p:nvGrpSpPr>
          <p:grpSpPr>
            <a:xfrm>
              <a:off x="414785" y="397814"/>
              <a:ext cx="5171461" cy="4376794"/>
              <a:chOff x="0" y="0"/>
              <a:chExt cx="812800" cy="687902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812800" cy="68790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87902">
                    <a:moveTo>
                      <a:pt x="406400" y="0"/>
                    </a:moveTo>
                    <a:cubicBezTo>
                      <a:pt x="181951" y="0"/>
                      <a:pt x="0" y="153992"/>
                      <a:pt x="0" y="343951"/>
                    </a:cubicBezTo>
                    <a:cubicBezTo>
                      <a:pt x="0" y="533910"/>
                      <a:pt x="181951" y="687902"/>
                      <a:pt x="406400" y="687902"/>
                    </a:cubicBezTo>
                    <a:cubicBezTo>
                      <a:pt x="630849" y="687902"/>
                      <a:pt x="812800" y="533910"/>
                      <a:pt x="812800" y="343951"/>
                    </a:cubicBezTo>
                    <a:cubicBezTo>
                      <a:pt x="812800" y="153992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" name="TextBox 54"/>
              <p:cNvSpPr txBox="1"/>
              <p:nvPr/>
            </p:nvSpPr>
            <p:spPr>
              <a:xfrm>
                <a:off x="76200" y="26391"/>
                <a:ext cx="660400" cy="59702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49"/>
                  </a:lnSpc>
                </a:pPr>
                <a:r>
                  <a:rPr lang="en-US" sz="2321">
                    <a:solidFill>
                      <a:srgbClr val="000000"/>
                    </a:solidFill>
                    <a:latin typeface="Atkinson Hyperlegible"/>
                    <a:ea typeface="Atkinson Hyperlegible"/>
                    <a:cs typeface="Atkinson Hyperlegible"/>
                    <a:sym typeface="Atkinson Hyperlegible"/>
                  </a:rPr>
                  <a:t>Welche Kunststoffe eignen sich jetzt für den 3D-Druck?</a:t>
                </a:r>
              </a:p>
            </p:txBody>
          </p:sp>
        </p:grpSp>
        <p:sp>
          <p:nvSpPr>
            <p:cNvPr id="55" name="Freeform 55"/>
            <p:cNvSpPr/>
            <p:nvPr/>
          </p:nvSpPr>
          <p:spPr>
            <a:xfrm>
              <a:off x="0" y="0"/>
              <a:ext cx="6972626" cy="5172421"/>
            </a:xfrm>
            <a:custGeom>
              <a:avLst/>
              <a:gdLst/>
              <a:ahLst/>
              <a:cxnLst/>
              <a:rect l="l" t="t" r="r" b="b"/>
              <a:pathLst>
                <a:path w="6972626" h="5172421">
                  <a:moveTo>
                    <a:pt x="0" y="0"/>
                  </a:moveTo>
                  <a:lnTo>
                    <a:pt x="6972626" y="0"/>
                  </a:lnTo>
                  <a:lnTo>
                    <a:pt x="6972626" y="5172421"/>
                  </a:lnTo>
                  <a:lnTo>
                    <a:pt x="0" y="51724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0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636971" y="-939938"/>
            <a:ext cx="8605299" cy="12166876"/>
          </a:xfrm>
          <a:custGeom>
            <a:avLst/>
            <a:gdLst/>
            <a:ahLst/>
            <a:cxnLst/>
            <a:rect l="l" t="t" r="r" b="b"/>
            <a:pathLst>
              <a:path w="8605299" h="12166876">
                <a:moveTo>
                  <a:pt x="0" y="0"/>
                </a:moveTo>
                <a:lnTo>
                  <a:pt x="8605299" y="0"/>
                </a:lnTo>
                <a:lnTo>
                  <a:pt x="8605299" y="12166876"/>
                </a:lnTo>
                <a:lnTo>
                  <a:pt x="0" y="121668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 rot="-135119">
            <a:off x="10958804" y="805374"/>
            <a:ext cx="5762637" cy="5757241"/>
            <a:chOff x="0" y="0"/>
            <a:chExt cx="934345" cy="93347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34345" cy="933470"/>
            </a:xfrm>
            <a:custGeom>
              <a:avLst/>
              <a:gdLst/>
              <a:ahLst/>
              <a:cxnLst/>
              <a:rect l="l" t="t" r="r" b="b"/>
              <a:pathLst>
                <a:path w="934345" h="933470">
                  <a:moveTo>
                    <a:pt x="0" y="0"/>
                  </a:moveTo>
                  <a:lnTo>
                    <a:pt x="934345" y="0"/>
                  </a:lnTo>
                  <a:lnTo>
                    <a:pt x="934345" y="933470"/>
                  </a:lnTo>
                  <a:lnTo>
                    <a:pt x="0" y="933470"/>
                  </a:lnTo>
                  <a:close/>
                </a:path>
              </a:pathLst>
            </a:custGeom>
            <a:blipFill>
              <a:blip r:embed="rId4"/>
              <a:stretch>
                <a:fillRect l="-24861" r="-24861"/>
              </a:stretch>
            </a:blipFill>
            <a:ln w="3429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2904830"/>
            <a:ext cx="6447501" cy="738124"/>
            <a:chOff x="0" y="0"/>
            <a:chExt cx="1698107" cy="19440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98107" cy="194403"/>
            </a:xfrm>
            <a:custGeom>
              <a:avLst/>
              <a:gdLst/>
              <a:ahLst/>
              <a:cxnLst/>
              <a:rect l="l" t="t" r="r" b="b"/>
              <a:pathLst>
                <a:path w="1698107" h="194403">
                  <a:moveTo>
                    <a:pt x="0" y="0"/>
                  </a:moveTo>
                  <a:lnTo>
                    <a:pt x="1698107" y="0"/>
                  </a:lnTo>
                  <a:lnTo>
                    <a:pt x="1698107" y="194403"/>
                  </a:lnTo>
                  <a:lnTo>
                    <a:pt x="0" y="194403"/>
                  </a:lnTo>
                  <a:close/>
                </a:path>
              </a:pathLst>
            </a:custGeom>
            <a:solidFill>
              <a:srgbClr val="759C5C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1698107" cy="251553"/>
            </a:xfrm>
            <a:prstGeom prst="rect">
              <a:avLst/>
            </a:prstGeom>
          </p:spPr>
          <p:txBody>
            <a:bodyPr lIns="152400" tIns="152400" rIns="152400" bIns="152400" rtlCol="0" anchor="t"/>
            <a:lstStyle/>
            <a:p>
              <a:pPr marL="0" lvl="1" indent="0" algn="l">
                <a:lnSpc>
                  <a:spcPts val="3779"/>
                </a:lnSpc>
                <a:spcBef>
                  <a:spcPct val="0"/>
                </a:spcBef>
              </a:pPr>
              <a:r>
                <a:rPr lang="en-US" sz="2700" dirty="0" err="1">
                  <a:solidFill>
                    <a:srgbClr val="FFFFFF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Dünner</a:t>
              </a:r>
              <a:r>
                <a:rPr lang="en-US" sz="2700" dirty="0">
                  <a:solidFill>
                    <a:srgbClr val="FFFFFF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 </a:t>
              </a:r>
              <a:r>
                <a:rPr lang="en-US" sz="2700" dirty="0" err="1">
                  <a:solidFill>
                    <a:srgbClr val="FFFFFF"/>
                  </a:solidFill>
                  <a:latin typeface="Atkinson Hyperlegible"/>
                  <a:ea typeface="Atkinson Hyperlegible"/>
                  <a:cs typeface="Atkinson Hyperlegible"/>
                  <a:sym typeface="Atkinson Hyperlegible"/>
                </a:rPr>
                <a:t>Kunststofffaden</a:t>
              </a:r>
              <a:endParaRPr lang="en-US" sz="2700" dirty="0">
                <a:solidFill>
                  <a:srgbClr val="FFFFFF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 rot="-5400000">
            <a:off x="9524572" y="3800192"/>
            <a:ext cx="2581311" cy="699330"/>
          </a:xfrm>
          <a:custGeom>
            <a:avLst/>
            <a:gdLst/>
            <a:ahLst/>
            <a:cxnLst/>
            <a:rect l="l" t="t" r="r" b="b"/>
            <a:pathLst>
              <a:path w="2581311" h="699330">
                <a:moveTo>
                  <a:pt x="0" y="0"/>
                </a:moveTo>
                <a:lnTo>
                  <a:pt x="2581311" y="0"/>
                </a:lnTo>
                <a:lnTo>
                  <a:pt x="2581311" y="699330"/>
                </a:lnTo>
                <a:lnTo>
                  <a:pt x="0" y="69933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9" name="Freeform 9"/>
          <p:cNvSpPr/>
          <p:nvPr/>
        </p:nvSpPr>
        <p:spPr>
          <a:xfrm>
            <a:off x="16146710" y="6196462"/>
            <a:ext cx="1713020" cy="954300"/>
          </a:xfrm>
          <a:custGeom>
            <a:avLst/>
            <a:gdLst/>
            <a:ahLst/>
            <a:cxnLst/>
            <a:rect l="l" t="t" r="r" b="b"/>
            <a:pathLst>
              <a:path w="1713020" h="954300">
                <a:moveTo>
                  <a:pt x="0" y="0"/>
                </a:moveTo>
                <a:lnTo>
                  <a:pt x="1713020" y="0"/>
                </a:lnTo>
                <a:lnTo>
                  <a:pt x="1713020" y="954300"/>
                </a:lnTo>
                <a:lnTo>
                  <a:pt x="0" y="9543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0" name="TextBox 10"/>
          <p:cNvSpPr txBox="1"/>
          <p:nvPr/>
        </p:nvSpPr>
        <p:spPr>
          <a:xfrm>
            <a:off x="1028700" y="1295105"/>
            <a:ext cx="8304374" cy="1104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400"/>
              </a:lnSpc>
              <a:spcBef>
                <a:spcPct val="0"/>
              </a:spcBef>
            </a:pPr>
            <a:r>
              <a:rPr lang="en-US" sz="8000">
                <a:solidFill>
                  <a:srgbClr val="363464"/>
                </a:solidFill>
                <a:latin typeface="Pagkaki"/>
                <a:ea typeface="Pagkaki"/>
                <a:cs typeface="Pagkaki"/>
                <a:sym typeface="Pagkaki"/>
              </a:rPr>
              <a:t>FILAMENT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3905066"/>
            <a:ext cx="8829124" cy="3386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30" lvl="1" indent="-291465" algn="l">
              <a:lnSpc>
                <a:spcPts val="3779"/>
              </a:lnSpc>
              <a:buFont typeface="Arial"/>
              <a:buChar char="•"/>
            </a:pPr>
            <a:r>
              <a:rPr lang="en-US" sz="2700" dirty="0" err="1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wird</a:t>
            </a:r>
            <a:r>
              <a:rPr lang="en-US" sz="2700" dirty="0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r>
              <a:rPr lang="en-US" sz="2700" dirty="0" err="1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im</a:t>
            </a:r>
            <a:r>
              <a:rPr lang="en-US" sz="2700" dirty="0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3D-Drucker </a:t>
            </a:r>
            <a:r>
              <a:rPr lang="en-US" sz="2700" dirty="0" err="1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zuerst</a:t>
            </a:r>
            <a:r>
              <a:rPr lang="en-US" sz="2700" dirty="0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r>
              <a:rPr lang="en-US" sz="2700" dirty="0" err="1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geschmolzen</a:t>
            </a:r>
            <a:r>
              <a:rPr lang="en-US" sz="2700" dirty="0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, </a:t>
            </a:r>
            <a:r>
              <a:rPr lang="en-US" sz="2700" dirty="0" err="1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indem</a:t>
            </a:r>
            <a:r>
              <a:rPr lang="en-US" sz="2700" dirty="0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er </a:t>
            </a:r>
            <a:r>
              <a:rPr lang="en-US" sz="2700" dirty="0" err="1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durch</a:t>
            </a:r>
            <a:r>
              <a:rPr lang="en-US" sz="2700" dirty="0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r>
              <a:rPr lang="en-US" sz="2700" dirty="0" err="1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einen</a:t>
            </a:r>
            <a:r>
              <a:rPr lang="en-US" sz="2700" dirty="0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r>
              <a:rPr lang="en-US" sz="2700" dirty="0" err="1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beheizten</a:t>
            </a:r>
            <a:r>
              <a:rPr lang="en-US" sz="2700" dirty="0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r>
              <a:rPr lang="en-US" sz="2700" dirty="0" err="1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Metallblock</a:t>
            </a:r>
            <a:r>
              <a:rPr lang="en-US" sz="2700" dirty="0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und </a:t>
            </a:r>
            <a:r>
              <a:rPr lang="en-US" sz="2700" dirty="0" err="1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eine</a:t>
            </a:r>
            <a:r>
              <a:rPr lang="en-US" sz="2700" dirty="0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r>
              <a:rPr lang="en-US" sz="2700" dirty="0" err="1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Heizpatrone</a:t>
            </a:r>
            <a:r>
              <a:rPr lang="en-US" sz="2700" dirty="0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r>
              <a:rPr lang="en-US" sz="2700" dirty="0" err="1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geführt</a:t>
            </a:r>
            <a:r>
              <a:rPr lang="en-US" sz="2700" dirty="0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r>
              <a:rPr lang="en-US" sz="2700" dirty="0" err="1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wird</a:t>
            </a:r>
            <a:r>
              <a:rPr lang="en-US" sz="2700" dirty="0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(</a:t>
            </a:r>
            <a:r>
              <a:rPr lang="en-US" sz="2700" dirty="0" err="1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Temperatur</a:t>
            </a:r>
            <a:r>
              <a:rPr lang="en-US" sz="2700" dirty="0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ca. 180-250 Grad Celsius)</a:t>
            </a:r>
          </a:p>
          <a:p>
            <a:pPr marL="582930" lvl="1" indent="-291465" algn="l">
              <a:lnSpc>
                <a:spcPts val="3779"/>
              </a:lnSpc>
              <a:buFont typeface="Arial"/>
              <a:buChar char="•"/>
            </a:pPr>
            <a:r>
              <a:rPr lang="en-US" sz="2700" dirty="0" err="1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wird</a:t>
            </a:r>
            <a:r>
              <a:rPr lang="en-US" sz="2700" dirty="0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r>
              <a:rPr lang="en-US" sz="2700" dirty="0" err="1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dann</a:t>
            </a:r>
            <a:r>
              <a:rPr lang="en-US" sz="2700" dirty="0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r>
              <a:rPr lang="en-US" sz="2700" dirty="0" err="1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Schicht</a:t>
            </a:r>
            <a:r>
              <a:rPr lang="en-US" sz="2700" dirty="0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für </a:t>
            </a:r>
            <a:r>
              <a:rPr lang="en-US" sz="2700" dirty="0" err="1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Schicht</a:t>
            </a:r>
            <a:r>
              <a:rPr lang="en-US" sz="2700" dirty="0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r>
              <a:rPr lang="en-US" sz="2700" dirty="0" err="1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aufgetragen</a:t>
            </a:r>
            <a:r>
              <a:rPr lang="en-US" sz="2700" dirty="0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und </a:t>
            </a:r>
            <a:r>
              <a:rPr lang="en-US" sz="2700" dirty="0" err="1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dabei</a:t>
            </a:r>
            <a:r>
              <a:rPr lang="en-US" sz="2700" dirty="0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r>
              <a:rPr lang="en-US" sz="2700" dirty="0" err="1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wieder</a:t>
            </a:r>
            <a:r>
              <a:rPr lang="en-US" sz="2700" dirty="0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r>
              <a:rPr lang="en-US" sz="2700" dirty="0" err="1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abgekühlt</a:t>
            </a:r>
            <a:endParaRPr lang="en-US" sz="2700" dirty="0">
              <a:solidFill>
                <a:srgbClr val="363464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marL="582930" lvl="1" indent="-291465" algn="l">
              <a:lnSpc>
                <a:spcPts val="3779"/>
              </a:lnSpc>
              <a:buFont typeface="Arial"/>
              <a:buChar char="•"/>
            </a:pPr>
            <a:r>
              <a:rPr lang="en-US" sz="2700" dirty="0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es </a:t>
            </a:r>
            <a:r>
              <a:rPr lang="en-US" sz="2700" dirty="0" err="1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handelt</a:t>
            </a:r>
            <a:r>
              <a:rPr lang="en-US" sz="2700" dirty="0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r>
              <a:rPr lang="en-US" sz="2700" dirty="0" err="1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sich</a:t>
            </a:r>
            <a:r>
              <a:rPr lang="en-US" sz="2700" dirty="0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r>
              <a:rPr lang="en-US" sz="2700" dirty="0" err="1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dabei</a:t>
            </a:r>
            <a:r>
              <a:rPr lang="en-US" sz="2700" dirty="0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r>
              <a:rPr lang="en-US" sz="2700" dirty="0" err="1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meistens</a:t>
            </a:r>
            <a:r>
              <a:rPr lang="en-US" sz="2700" dirty="0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um </a:t>
            </a:r>
            <a:r>
              <a:rPr lang="en-US" sz="2700" dirty="0" err="1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ein</a:t>
            </a:r>
            <a:r>
              <a:rPr lang="en-US" sz="2700" dirty="0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r>
              <a:rPr lang="en-US" sz="2700" dirty="0" err="1">
                <a:solidFill>
                  <a:srgbClr val="3634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Thermoplast</a:t>
            </a:r>
            <a:endParaRPr lang="en-US" sz="2700" dirty="0">
              <a:solidFill>
                <a:srgbClr val="363464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grpSp>
        <p:nvGrpSpPr>
          <p:cNvPr id="12" name="Group 12"/>
          <p:cNvGrpSpPr/>
          <p:nvPr/>
        </p:nvGrpSpPr>
        <p:grpSpPr>
          <a:xfrm rot="-135119">
            <a:off x="10120082" y="6756779"/>
            <a:ext cx="5762637" cy="3932636"/>
            <a:chOff x="0" y="0"/>
            <a:chExt cx="934345" cy="63763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34345" cy="637631"/>
            </a:xfrm>
            <a:custGeom>
              <a:avLst/>
              <a:gdLst/>
              <a:ahLst/>
              <a:cxnLst/>
              <a:rect l="l" t="t" r="r" b="b"/>
              <a:pathLst>
                <a:path w="934345" h="637631">
                  <a:moveTo>
                    <a:pt x="0" y="0"/>
                  </a:moveTo>
                  <a:lnTo>
                    <a:pt x="934345" y="0"/>
                  </a:lnTo>
                  <a:lnTo>
                    <a:pt x="934345" y="637631"/>
                  </a:lnTo>
                  <a:lnTo>
                    <a:pt x="0" y="637631"/>
                  </a:lnTo>
                  <a:close/>
                </a:path>
              </a:pathLst>
            </a:custGeom>
            <a:blipFill>
              <a:blip r:embed="rId7"/>
              <a:stretch>
                <a:fillRect l="-1136" r="-1136"/>
              </a:stretch>
            </a:blipFill>
            <a:ln w="3429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4" name="Freeform 14"/>
          <p:cNvSpPr/>
          <p:nvPr/>
        </p:nvSpPr>
        <p:spPr>
          <a:xfrm rot="4537364">
            <a:off x="9278764" y="8552979"/>
            <a:ext cx="1402222" cy="643342"/>
          </a:xfrm>
          <a:custGeom>
            <a:avLst/>
            <a:gdLst/>
            <a:ahLst/>
            <a:cxnLst/>
            <a:rect l="l" t="t" r="r" b="b"/>
            <a:pathLst>
              <a:path w="1402222" h="643342">
                <a:moveTo>
                  <a:pt x="0" y="0"/>
                </a:moveTo>
                <a:lnTo>
                  <a:pt x="1402222" y="0"/>
                </a:lnTo>
                <a:lnTo>
                  <a:pt x="1402222" y="643341"/>
                </a:lnTo>
                <a:lnTo>
                  <a:pt x="0" y="64334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DABA576D95B304C9845C77BCD02DC62" ma:contentTypeVersion="21" ma:contentTypeDescription="Ein neues Dokument erstellen." ma:contentTypeScope="" ma:versionID="a5a7c745381938a74a396ec4b6c3fc6c">
  <xsd:schema xmlns:xsd="http://www.w3.org/2001/XMLSchema" xmlns:xs="http://www.w3.org/2001/XMLSchema" xmlns:p="http://schemas.microsoft.com/office/2006/metadata/properties" xmlns:ns1="http://schemas.microsoft.com/sharepoint/v3" xmlns:ns2="a3f8ac64-bfb0-4014-95b3-94d2537ca33f" xmlns:ns3="8b2aa5a6-1ca3-4252-89c4-2e5e1eec8c81" targetNamespace="http://schemas.microsoft.com/office/2006/metadata/properties" ma:root="true" ma:fieldsID="b71825277235deec85457956ffb63f11" ns1:_="" ns2:_="" ns3:_="">
    <xsd:import namespace="http://schemas.microsoft.com/sharepoint/v3"/>
    <xsd:import namespace="a3f8ac64-bfb0-4014-95b3-94d2537ca33f"/>
    <xsd:import namespace="8b2aa5a6-1ca3-4252-89c4-2e5e1eec8c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Eigenschaften der einheitlichen Compliancerichtlinie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UI-Aktion der einheitlichen Compliancerichtlini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f8ac64-bfb0-4014-95b3-94d2537ca3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e63edab7-d5f1-4c02-989a-0e8ed7c6c3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2aa5a6-1ca3-4252-89c4-2e5e1eec8c8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dad0ae0-1d90-40fb-9896-013ee2662206}" ma:internalName="TaxCatchAll" ma:showField="CatchAllData" ma:web="8b2aa5a6-1ca3-4252-89c4-2e5e1eec8c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b2aa5a6-1ca3-4252-89c4-2e5e1eec8c81" xsi:nil="true"/>
    <lcf76f155ced4ddcb4097134ff3c332f xmlns="a3f8ac64-bfb0-4014-95b3-94d2537ca33f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7E73F1B-8946-4A57-9778-01CC44786A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3f8ac64-bfb0-4014-95b3-94d2537ca33f"/>
    <ds:schemaRef ds:uri="8b2aa5a6-1ca3-4252-89c4-2e5e1eec8c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9275118-76DB-4ACA-B3D4-BE2EAD3BAF79}">
  <ds:schemaRefs>
    <ds:schemaRef ds:uri="http://schemas.microsoft.com/office/2006/metadata/properties"/>
    <ds:schemaRef ds:uri="http://www.w3.org/XML/1998/namespace"/>
    <ds:schemaRef ds:uri="http://purl.org/dc/terms/"/>
    <ds:schemaRef ds:uri="e0876e0b-2564-4126-a943-de539fb3fb9b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733d7424-4c21-4578-ba9a-1057e6ad4ecc"/>
    <ds:schemaRef ds:uri="http://schemas.openxmlformats.org/package/2006/metadata/core-properties"/>
    <ds:schemaRef ds:uri="http://purl.org/dc/dcmitype/"/>
    <ds:schemaRef ds:uri="8b2aa5a6-1ca3-4252-89c4-2e5e1eec8c81"/>
    <ds:schemaRef ds:uri="a3f8ac64-bfb0-4014-95b3-94d2537ca33f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B4DADF94-B5EF-47BE-A4C6-856FE8A200C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9d258917-277f-42cd-a3cd-14c4e9ee58bc}" enabled="1" method="Standard" siteId="{38ae3bcd-9579-4fd4-adda-b42e1495d55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</Words>
  <Application>Microsoft Office PowerPoint</Application>
  <PresentationFormat>Benutzerdefiniert</PresentationFormat>
  <Paragraphs>32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0" baseType="lpstr">
      <vt:lpstr>Pagkaki</vt:lpstr>
      <vt:lpstr>Calibri</vt:lpstr>
      <vt:lpstr>Arial</vt:lpstr>
      <vt:lpstr>Atkinson Hyperlegible Bold</vt:lpstr>
      <vt:lpstr>Atkinson Hyperlegible</vt:lpstr>
      <vt:lpstr>Office Theme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Pitch-Deck</dc:title>
  <cp:lastModifiedBy>Duschl, Daniela (P&amp;O SIR SPE BO OS TRM)</cp:lastModifiedBy>
  <cp:revision>21</cp:revision>
  <dcterms:created xsi:type="dcterms:W3CDTF">2006-08-16T00:00:00Z</dcterms:created>
  <dcterms:modified xsi:type="dcterms:W3CDTF">2026-01-20T13:24:07Z</dcterms:modified>
  <dc:identifier>DAG4eDsSPa0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0x0101003DABA576D95B304C9845C77BCD02DC62</vt:lpwstr>
  </property>
  <property fmtid="{D5CDD505-2E9C-101B-9397-08002B2CF9AE}" pid="3" name="MediaServiceImageTags">
    <vt:lpwstr/>
  </property>
</Properties>
</file>