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changesInfos/changesInfo1.xml" ContentType="application/vnd.ms-powerpoint.changes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4"/>
  </p:sldMasterIdLst>
  <p:notesMasterIdLst>
    <p:notesMasterId r:id="rId9"/>
  </p:notesMasterIdLst>
  <p:sldIdLst>
    <p:sldId id="262" r:id="rId5"/>
    <p:sldId id="260" r:id="rId6"/>
    <p:sldId id="261" r:id="rId7"/>
    <p:sldId id="258" r:id="rId8"/>
  </p:sldIdLst>
  <p:sldSz cx="18288000" cy="10287000"/>
  <p:notesSz cx="6858000" cy="9144000"/>
  <p:embeddedFontLst>
    <p:embeddedFont>
      <p:font typeface="Atkinson Hyperlegible" panose="020B0604020202020204" charset="0"/>
      <p:regular r:id="rId10"/>
      <p:bold r:id="rId11"/>
    </p:embeddedFont>
    <p:embeddedFont>
      <p:font typeface="Atkinson Hyperlegible Bold" panose="020B0604020202020204" charset="0"/>
      <p:regular r:id="rId12"/>
      <p:bold r:id="rId13"/>
    </p:embeddedFont>
    <p:embeddedFont>
      <p:font typeface="Pagkaki" panose="020B0604020202020204" charset="0"/>
      <p:regular r:id="rId14"/>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98E30463-BE5B-3E98-C245-ADF347E59E0A}" name="Ulsenheimer, Jelena Daniela (P&amp;O SIR SPE BO OS TRM)" initials="UT" userId="S::jelena.ulsenheimer@siemens.com::7b680a0b-3e41-4049-a1ef-0fecc7f6e674" providerId="AD"/>
  <p188:author id="{7552EAD8-F5A1-F810-5135-033A4B36EC72}" name="Duschl, Daniela (P&amp;O SIR SPE BO OS TRM)" initials="DD" userId="S::daniela.duschl@siemens.com::8ad943f1-21f6-4a85-adfc-3e76b88c5f4e"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63464"/>
  </p:clrMru>
  <p:extLst>
    <p:ext uri="{E76CE94A-603C-4142-B9EB-6D1370010A27}">
      <p14:discardImageEditData xmlns:p14="http://schemas.microsoft.com/office/powerpoint/2010/main" val="1"/>
    </p:ext>
    <p:ext uri="{D31A062A-798A-4329-ABDD-BBA856620510}">
      <p14:defaultImageDpi xmlns:p14="http://schemas.microsoft.com/office/powerpoint/2010/main" val="15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9290" autoAdjust="0"/>
    <p:restoredTop sz="94643" autoAdjust="0"/>
  </p:normalViewPr>
  <p:slideViewPr>
    <p:cSldViewPr>
      <p:cViewPr varScale="1">
        <p:scale>
          <a:sx n="78" d="100"/>
          <a:sy n="78" d="100"/>
        </p:scale>
        <p:origin x="636" y="54"/>
      </p:cViewPr>
      <p:guideLst>
        <p:guide orient="horz" pos="2160"/>
        <p:guide pos="2880"/>
      </p:guideLst>
    </p:cSldViewPr>
  </p:slideViewPr>
  <p:outlineViewPr>
    <p:cViewPr>
      <p:scale>
        <a:sx n="33" d="100"/>
        <a:sy n="33" d="100"/>
      </p:scale>
      <p:origin x="0" y="0"/>
    </p:cViewPr>
  </p:outlineViewPr>
  <p:notesTextViewPr>
    <p:cViewPr>
      <p:scale>
        <a:sx n="3" d="2"/>
        <a:sy n="3" d="2"/>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font" Target="fonts/font4.fntdata"/><Relationship Id="rId18"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font" Target="fonts/font3.fntdata"/><Relationship Id="rId17"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viewProps" Target="viewProps.xml"/><Relationship Id="rId20" Type="http://schemas.microsoft.com/office/2018/10/relationships/authors" Target="author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font" Target="fonts/font2.fntdata"/><Relationship Id="rId5" Type="http://schemas.openxmlformats.org/officeDocument/2006/relationships/slide" Target="slides/slide1.xml"/><Relationship Id="rId15" Type="http://schemas.openxmlformats.org/officeDocument/2006/relationships/presProps" Target="presProps.xml"/><Relationship Id="rId10" Type="http://schemas.openxmlformats.org/officeDocument/2006/relationships/font" Target="fonts/font1.fntdata"/><Relationship Id="rId19" Type="http://schemas.microsoft.com/office/2016/11/relationships/changesInfo" Target="changesInfos/changesInfo1.xml"/><Relationship Id="rId4" Type="http://schemas.openxmlformats.org/officeDocument/2006/relationships/slideMaster" Target="slideMasters/slideMaster1.xml"/><Relationship Id="rId9" Type="http://schemas.openxmlformats.org/officeDocument/2006/relationships/notesMaster" Target="notesMasters/notesMaster1.xml"/><Relationship Id="rId14" Type="http://schemas.openxmlformats.org/officeDocument/2006/relationships/font" Target="fonts/font5.fntdata"/></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Duschl, Daniela (P&amp;O SIR SPE BO OS TRM)" userId="8ad943f1-21f6-4a85-adfc-3e76b88c5f4e" providerId="ADAL" clId="{35781C50-9C8D-468D-AA70-F2EFA8B1C131}"/>
    <pc:docChg chg="modSld">
      <pc:chgData name="Duschl, Daniela (P&amp;O SIR SPE BO OS TRM)" userId="8ad943f1-21f6-4a85-adfc-3e76b88c5f4e" providerId="ADAL" clId="{35781C50-9C8D-468D-AA70-F2EFA8B1C131}" dt="2026-01-22T08:01:20.619" v="0" actId="20577"/>
      <pc:docMkLst>
        <pc:docMk/>
      </pc:docMkLst>
      <pc:sldChg chg="modSp mod">
        <pc:chgData name="Duschl, Daniela (P&amp;O SIR SPE BO OS TRM)" userId="8ad943f1-21f6-4a85-adfc-3e76b88c5f4e" providerId="ADAL" clId="{35781C50-9C8D-468D-AA70-F2EFA8B1C131}" dt="2026-01-22T08:01:20.619" v="0" actId="20577"/>
        <pc:sldMkLst>
          <pc:docMk/>
          <pc:sldMk cId="2306280116" sldId="262"/>
        </pc:sldMkLst>
        <pc:spChg chg="mod">
          <ac:chgData name="Duschl, Daniela (P&amp;O SIR SPE BO OS TRM)" userId="8ad943f1-21f6-4a85-adfc-3e76b88c5f4e" providerId="ADAL" clId="{35781C50-9C8D-468D-AA70-F2EFA8B1C131}" dt="2026-01-22T08:01:20.619" v="0" actId="20577"/>
          <ac:spMkLst>
            <pc:docMk/>
            <pc:sldMk cId="2306280116" sldId="262"/>
            <ac:spMk id="77" creationId="{2664B618-9E2F-6F24-B164-D730A6027B99}"/>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de-DE"/>
          </a:p>
        </p:txBody>
      </p:sp>
      <p:sp>
        <p:nvSpPr>
          <p:cNvPr id="3" name="Datumsplatzhalt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C6B4615-E4DC-4F44-9A1E-2A42CFB52F06}" type="datetimeFigureOut">
              <a:rPr lang="de-DE" smtClean="0"/>
              <a:t>22.01.2026</a:t>
            </a:fld>
            <a:endParaRPr lang="de-DE"/>
          </a:p>
        </p:txBody>
      </p:sp>
      <p:sp>
        <p:nvSpPr>
          <p:cNvPr id="4" name="Folienbildplatzhalt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de-DE"/>
          </a:p>
        </p:txBody>
      </p:sp>
      <p:sp>
        <p:nvSpPr>
          <p:cNvPr id="5" name="Notizenplatzhalt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6" name="Fußzeilenplatzhalt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de-DE"/>
          </a:p>
        </p:txBody>
      </p:sp>
      <p:sp>
        <p:nvSpPr>
          <p:cNvPr id="7" name="Foliennummernplatzhalt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865E64A-F3E7-444B-87D0-F7E24DF09516}" type="slidenum">
              <a:rPr lang="de-DE" smtClean="0"/>
              <a:t>‹Nr.›</a:t>
            </a:fld>
            <a:endParaRPr lang="de-DE"/>
          </a:p>
        </p:txBody>
      </p:sp>
    </p:spTree>
    <p:extLst>
      <p:ext uri="{BB962C8B-B14F-4D97-AF65-F5344CB8AC3E}">
        <p14:creationId xmlns:p14="http://schemas.microsoft.com/office/powerpoint/2010/main" val="390883043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297EC4F-9DD4-7E0C-9620-10AF8A4D87E3}"/>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4F2A1119-0817-36FC-F040-F6AEAA5714F9}"/>
              </a:ext>
            </a:extLst>
          </p:cNvPr>
          <p:cNvSpPr>
            <a:spLocks noGrp="1" noRot="1" noChangeAspect="1"/>
          </p:cNvSpPr>
          <p:nvPr>
            <p:ph type="sldImg"/>
          </p:nvPr>
        </p:nvSpPr>
        <p:spPr/>
      </p:sp>
      <p:sp>
        <p:nvSpPr>
          <p:cNvPr id="3" name="Notizenplatzhalter 2">
            <a:extLst>
              <a:ext uri="{FF2B5EF4-FFF2-40B4-BE49-F238E27FC236}">
                <a16:creationId xmlns:a16="http://schemas.microsoft.com/office/drawing/2014/main" id="{C193C8D7-5E02-77AA-786A-97F2DD9053A6}"/>
              </a:ext>
            </a:extLst>
          </p:cNvPr>
          <p:cNvSpPr>
            <a:spLocks noGrp="1"/>
          </p:cNvSpPr>
          <p:nvPr>
            <p:ph type="body" idx="1"/>
          </p:nvPr>
        </p:nvSpPr>
        <p:spPr/>
        <p:txBody>
          <a:bodyPr/>
          <a:lstStyle/>
          <a:p>
            <a:endParaRPr lang="de-DE" dirty="0"/>
          </a:p>
        </p:txBody>
      </p:sp>
      <p:sp>
        <p:nvSpPr>
          <p:cNvPr id="4" name="Foliennummernplatzhalter 3">
            <a:extLst>
              <a:ext uri="{FF2B5EF4-FFF2-40B4-BE49-F238E27FC236}">
                <a16:creationId xmlns:a16="http://schemas.microsoft.com/office/drawing/2014/main" id="{BD48DAA5-1791-7D42-FCFE-0C7E843C0ED6}"/>
              </a:ext>
            </a:extLst>
          </p:cNvPr>
          <p:cNvSpPr>
            <a:spLocks noGrp="1"/>
          </p:cNvSpPr>
          <p:nvPr>
            <p:ph type="sldNum" sz="quarter" idx="5"/>
          </p:nvPr>
        </p:nvSpPr>
        <p:spPr/>
        <p:txBody>
          <a:bodyPr/>
          <a:lstStyle/>
          <a:p>
            <a:fld id="{5865E64A-F3E7-444B-87D0-F7E24DF09516}" type="slidenum">
              <a:rPr lang="de-DE" smtClean="0"/>
              <a:t>1</a:t>
            </a:fld>
            <a:endParaRPr lang="de-DE"/>
          </a:p>
        </p:txBody>
      </p:sp>
    </p:spTree>
    <p:extLst>
      <p:ext uri="{BB962C8B-B14F-4D97-AF65-F5344CB8AC3E}">
        <p14:creationId xmlns:p14="http://schemas.microsoft.com/office/powerpoint/2010/main" val="392445528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ED53C92-2088-EF42-09EB-B1E5D5B345F9}"/>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D37C65BA-AAAE-490B-A844-236894B68056}"/>
              </a:ext>
            </a:extLst>
          </p:cNvPr>
          <p:cNvSpPr>
            <a:spLocks noGrp="1" noRot="1" noChangeAspect="1"/>
          </p:cNvSpPr>
          <p:nvPr>
            <p:ph type="sldImg"/>
          </p:nvPr>
        </p:nvSpPr>
        <p:spPr/>
      </p:sp>
      <p:sp>
        <p:nvSpPr>
          <p:cNvPr id="3" name="Notizenplatzhalter 2">
            <a:extLst>
              <a:ext uri="{FF2B5EF4-FFF2-40B4-BE49-F238E27FC236}">
                <a16:creationId xmlns:a16="http://schemas.microsoft.com/office/drawing/2014/main" id="{ECACB73D-9BD6-669B-FF62-BAD424F7B179}"/>
              </a:ext>
            </a:extLst>
          </p:cNvPr>
          <p:cNvSpPr>
            <a:spLocks noGrp="1"/>
          </p:cNvSpPr>
          <p:nvPr>
            <p:ph type="body" idx="1"/>
          </p:nvPr>
        </p:nvSpPr>
        <p:spPr/>
        <p:txBody>
          <a:bodyPr/>
          <a:lstStyle/>
          <a:p>
            <a:endParaRPr lang="de-DE" dirty="0"/>
          </a:p>
        </p:txBody>
      </p:sp>
      <p:sp>
        <p:nvSpPr>
          <p:cNvPr id="4" name="Foliennummernplatzhalter 3">
            <a:extLst>
              <a:ext uri="{FF2B5EF4-FFF2-40B4-BE49-F238E27FC236}">
                <a16:creationId xmlns:a16="http://schemas.microsoft.com/office/drawing/2014/main" id="{76FBD1DB-9CFC-2922-538D-5CF855C1EE8B}"/>
              </a:ext>
            </a:extLst>
          </p:cNvPr>
          <p:cNvSpPr>
            <a:spLocks noGrp="1"/>
          </p:cNvSpPr>
          <p:nvPr>
            <p:ph type="sldNum" sz="quarter" idx="5"/>
          </p:nvPr>
        </p:nvSpPr>
        <p:spPr/>
        <p:txBody>
          <a:bodyPr/>
          <a:lstStyle/>
          <a:p>
            <a:fld id="{5865E64A-F3E7-444B-87D0-F7E24DF09516}" type="slidenum">
              <a:rPr lang="de-DE" smtClean="0"/>
              <a:t>2</a:t>
            </a:fld>
            <a:endParaRPr lang="de-DE"/>
          </a:p>
        </p:txBody>
      </p:sp>
    </p:spTree>
    <p:extLst>
      <p:ext uri="{BB962C8B-B14F-4D97-AF65-F5344CB8AC3E}">
        <p14:creationId xmlns:p14="http://schemas.microsoft.com/office/powerpoint/2010/main" val="106586429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2D66F49-C08F-136F-8373-4DE1C2A033A4}"/>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D60998C7-45C3-7BA1-F270-2973FC9F1252}"/>
              </a:ext>
            </a:extLst>
          </p:cNvPr>
          <p:cNvSpPr>
            <a:spLocks noGrp="1" noRot="1" noChangeAspect="1"/>
          </p:cNvSpPr>
          <p:nvPr>
            <p:ph type="sldImg"/>
          </p:nvPr>
        </p:nvSpPr>
        <p:spPr/>
      </p:sp>
      <p:sp>
        <p:nvSpPr>
          <p:cNvPr id="3" name="Notizenplatzhalter 2">
            <a:extLst>
              <a:ext uri="{FF2B5EF4-FFF2-40B4-BE49-F238E27FC236}">
                <a16:creationId xmlns:a16="http://schemas.microsoft.com/office/drawing/2014/main" id="{DB312B09-E78E-6FDC-5C96-CC28194D4818}"/>
              </a:ext>
            </a:extLst>
          </p:cNvPr>
          <p:cNvSpPr>
            <a:spLocks noGrp="1"/>
          </p:cNvSpPr>
          <p:nvPr>
            <p:ph type="body" idx="1"/>
          </p:nvPr>
        </p:nvSpPr>
        <p:spPr/>
        <p:txBody>
          <a:bodyPr/>
          <a:lstStyle/>
          <a:p>
            <a:endParaRPr lang="de-DE" dirty="0"/>
          </a:p>
        </p:txBody>
      </p:sp>
      <p:sp>
        <p:nvSpPr>
          <p:cNvPr id="4" name="Foliennummernplatzhalter 3">
            <a:extLst>
              <a:ext uri="{FF2B5EF4-FFF2-40B4-BE49-F238E27FC236}">
                <a16:creationId xmlns:a16="http://schemas.microsoft.com/office/drawing/2014/main" id="{E8357BD3-BC7D-2F74-466D-BBCD91ED7BE1}"/>
              </a:ext>
            </a:extLst>
          </p:cNvPr>
          <p:cNvSpPr>
            <a:spLocks noGrp="1"/>
          </p:cNvSpPr>
          <p:nvPr>
            <p:ph type="sldNum" sz="quarter" idx="5"/>
          </p:nvPr>
        </p:nvSpPr>
        <p:spPr/>
        <p:txBody>
          <a:bodyPr/>
          <a:lstStyle/>
          <a:p>
            <a:fld id="{5865E64A-F3E7-444B-87D0-F7E24DF09516}" type="slidenum">
              <a:rPr lang="de-DE" smtClean="0"/>
              <a:t>3</a:t>
            </a:fld>
            <a:endParaRPr lang="de-DE"/>
          </a:p>
        </p:txBody>
      </p:sp>
    </p:spTree>
    <p:extLst>
      <p:ext uri="{BB962C8B-B14F-4D97-AF65-F5344CB8AC3E}">
        <p14:creationId xmlns:p14="http://schemas.microsoft.com/office/powerpoint/2010/main" val="89442794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5"/>
          </p:nvPr>
        </p:nvSpPr>
        <p:spPr/>
        <p:txBody>
          <a:bodyPr/>
          <a:lstStyle/>
          <a:p>
            <a:fld id="{5865E64A-F3E7-444B-87D0-F7E24DF09516}" type="slidenum">
              <a:rPr lang="de-DE" smtClean="0"/>
              <a:t>4</a:t>
            </a:fld>
            <a:endParaRPr lang="de-DE"/>
          </a:p>
        </p:txBody>
      </p:sp>
    </p:spTree>
    <p:extLst>
      <p:ext uri="{BB962C8B-B14F-4D97-AF65-F5344CB8AC3E}">
        <p14:creationId xmlns:p14="http://schemas.microsoft.com/office/powerpoint/2010/main" val="17907965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‹Nr.›</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‹Nr.›</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‹Nr.›</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‹Nr.›</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‹Nr.›</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1/22/2026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‹Nr.›</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1/22/2026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‹Nr.›</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1/22/2026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‹Nr.›</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1/22/2026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‹Nr.›</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‹Nr.›</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‹Nr.›</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1/22/2026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‹Nr.›</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eg"/><Relationship Id="rId3" Type="http://schemas.openxmlformats.org/officeDocument/2006/relationships/image" Target="../media/image1.png"/><Relationship Id="rId7" Type="http://schemas.openxmlformats.org/officeDocument/2006/relationships/image" Target="../media/image5.jpeg"/><Relationship Id="rId2" Type="http://schemas.openxmlformats.org/officeDocument/2006/relationships/notesSlide" Target="../notesSlides/notesSlide1.xml"/><Relationship Id="rId1" Type="http://schemas.openxmlformats.org/officeDocument/2006/relationships/slideLayout" Target="../slideLayouts/slideLayout7.xml"/><Relationship Id="rId6" Type="http://schemas.openxmlformats.org/officeDocument/2006/relationships/image" Target="../media/image4.svg"/><Relationship Id="rId5" Type="http://schemas.openxmlformats.org/officeDocument/2006/relationships/image" Target="../media/image3.png"/><Relationship Id="rId4" Type="http://schemas.openxmlformats.org/officeDocument/2006/relationships/image" Target="../media/image2.svg"/><Relationship Id="rId9" Type="http://schemas.openxmlformats.org/officeDocument/2006/relationships/image" Target="../media/image7.jpeg"/></Relationships>
</file>

<file path=ppt/slides/_rels/slide2.xml.rels><?xml version="1.0" encoding="UTF-8" standalone="yes"?>
<Relationships xmlns="http://schemas.openxmlformats.org/package/2006/relationships"><Relationship Id="rId8" Type="http://schemas.openxmlformats.org/officeDocument/2006/relationships/image" Target="../media/image9.jpeg"/><Relationship Id="rId3" Type="http://schemas.openxmlformats.org/officeDocument/2006/relationships/image" Target="../media/image1.png"/><Relationship Id="rId7" Type="http://schemas.openxmlformats.org/officeDocument/2006/relationships/image" Target="../media/image8.jpeg"/><Relationship Id="rId2" Type="http://schemas.openxmlformats.org/officeDocument/2006/relationships/notesSlide" Target="../notesSlides/notesSlide2.xml"/><Relationship Id="rId1" Type="http://schemas.openxmlformats.org/officeDocument/2006/relationships/slideLayout" Target="../slideLayouts/slideLayout7.xml"/><Relationship Id="rId6" Type="http://schemas.openxmlformats.org/officeDocument/2006/relationships/image" Target="../media/image4.svg"/><Relationship Id="rId5" Type="http://schemas.openxmlformats.org/officeDocument/2006/relationships/image" Target="../media/image3.png"/><Relationship Id="rId4" Type="http://schemas.openxmlformats.org/officeDocument/2006/relationships/image" Target="../media/image2.svg"/><Relationship Id="rId9" Type="http://schemas.openxmlformats.org/officeDocument/2006/relationships/image" Target="../media/image10.png"/></Relationships>
</file>

<file path=ppt/slides/_rels/slide3.xml.rels><?xml version="1.0" encoding="UTF-8" standalone="yes"?>
<Relationships xmlns="http://schemas.openxmlformats.org/package/2006/relationships"><Relationship Id="rId8" Type="http://schemas.openxmlformats.org/officeDocument/2006/relationships/image" Target="../media/image12.jpeg"/><Relationship Id="rId3" Type="http://schemas.openxmlformats.org/officeDocument/2006/relationships/image" Target="../media/image1.png"/><Relationship Id="rId7" Type="http://schemas.openxmlformats.org/officeDocument/2006/relationships/image" Target="../media/image11.jpeg"/><Relationship Id="rId2" Type="http://schemas.openxmlformats.org/officeDocument/2006/relationships/notesSlide" Target="../notesSlides/notesSlide3.xml"/><Relationship Id="rId1" Type="http://schemas.openxmlformats.org/officeDocument/2006/relationships/slideLayout" Target="../slideLayouts/slideLayout7.xml"/><Relationship Id="rId6" Type="http://schemas.openxmlformats.org/officeDocument/2006/relationships/image" Target="../media/image4.svg"/><Relationship Id="rId5" Type="http://schemas.openxmlformats.org/officeDocument/2006/relationships/image" Target="../media/image3.png"/><Relationship Id="rId4" Type="http://schemas.openxmlformats.org/officeDocument/2006/relationships/image" Target="../media/image2.svg"/><Relationship Id="rId9" Type="http://schemas.openxmlformats.org/officeDocument/2006/relationships/image" Target="../media/image13.jpeg"/></Relationships>
</file>

<file path=ppt/slides/_rels/slide4.xml.rels><?xml version="1.0" encoding="UTF-8" standalone="yes"?>
<Relationships xmlns="http://schemas.openxmlformats.org/package/2006/relationships"><Relationship Id="rId8" Type="http://schemas.openxmlformats.org/officeDocument/2006/relationships/image" Target="../media/image15.jpeg"/><Relationship Id="rId3" Type="http://schemas.openxmlformats.org/officeDocument/2006/relationships/image" Target="../media/image1.png"/><Relationship Id="rId7" Type="http://schemas.openxmlformats.org/officeDocument/2006/relationships/image" Target="../media/image14.jpeg"/><Relationship Id="rId2" Type="http://schemas.openxmlformats.org/officeDocument/2006/relationships/notesSlide" Target="../notesSlides/notesSlide4.xml"/><Relationship Id="rId1" Type="http://schemas.openxmlformats.org/officeDocument/2006/relationships/slideLayout" Target="../slideLayouts/slideLayout7.xml"/><Relationship Id="rId6" Type="http://schemas.openxmlformats.org/officeDocument/2006/relationships/image" Target="../media/image4.svg"/><Relationship Id="rId5" Type="http://schemas.openxmlformats.org/officeDocument/2006/relationships/image" Target="../media/image3.png"/><Relationship Id="rId4" Type="http://schemas.openxmlformats.org/officeDocument/2006/relationships/image" Target="../media/image2.svg"/><Relationship Id="rId9" Type="http://schemas.openxmlformats.org/officeDocument/2006/relationships/image" Target="../media/image16.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BDBBF1"/>
        </a:solidFill>
        <a:effectLst/>
      </p:bgPr>
    </p:bg>
    <p:spTree>
      <p:nvGrpSpPr>
        <p:cNvPr id="1" name="">
          <a:extLst>
            <a:ext uri="{FF2B5EF4-FFF2-40B4-BE49-F238E27FC236}">
              <a16:creationId xmlns:a16="http://schemas.microsoft.com/office/drawing/2014/main" id="{82FE804A-7F3A-80C4-5C2C-D25D06C29DD3}"/>
            </a:ext>
          </a:extLst>
        </p:cNvPr>
        <p:cNvGrpSpPr/>
        <p:nvPr/>
      </p:nvGrpSpPr>
      <p:grpSpPr>
        <a:xfrm>
          <a:off x="0" y="0"/>
          <a:ext cx="0" cy="0"/>
          <a:chOff x="0" y="0"/>
          <a:chExt cx="0" cy="0"/>
        </a:xfrm>
      </p:grpSpPr>
      <p:sp>
        <p:nvSpPr>
          <p:cNvPr id="2" name="Freeform 2">
            <a:extLst>
              <a:ext uri="{FF2B5EF4-FFF2-40B4-BE49-F238E27FC236}">
                <a16:creationId xmlns:a16="http://schemas.microsoft.com/office/drawing/2014/main" id="{535AB0DE-FD33-6857-6979-0F00B783499C}"/>
              </a:ext>
            </a:extLst>
          </p:cNvPr>
          <p:cNvSpPr/>
          <p:nvPr/>
        </p:nvSpPr>
        <p:spPr>
          <a:xfrm rot="5320451">
            <a:off x="3491595" y="-2877198"/>
            <a:ext cx="10239465" cy="17527298"/>
          </a:xfrm>
          <a:custGeom>
            <a:avLst/>
            <a:gdLst/>
            <a:ahLst/>
            <a:cxnLst/>
            <a:rect l="l" t="t" r="r" b="b"/>
            <a:pathLst>
              <a:path w="12396580" h="17527298">
                <a:moveTo>
                  <a:pt x="0" y="0"/>
                </a:moveTo>
                <a:lnTo>
                  <a:pt x="12396580" y="0"/>
                </a:lnTo>
                <a:lnTo>
                  <a:pt x="12396580" y="17527298"/>
                </a:lnTo>
                <a:lnTo>
                  <a:pt x="0" y="17527298"/>
                </a:lnTo>
                <a:lnTo>
                  <a:pt x="0" y="0"/>
                </a:lnTo>
                <a:close/>
              </a:path>
            </a:pathLst>
          </a:custGeom>
          <a:blipFill>
            <a:blip r:embed="rId3">
              <a:extLst>
                <a:ext uri="{96DAC541-7B7A-43D3-8B79-37D633B846F1}">
                  <asvg:svgBlip xmlns:asvg="http://schemas.microsoft.com/office/drawing/2016/SVG/main" r:embed="rId4"/>
                </a:ext>
              </a:extLst>
            </a:blip>
            <a:stretch>
              <a:fillRect/>
            </a:stretch>
          </a:blipFill>
          <a:ln cap="sq">
            <a:noFill/>
            <a:prstDash val="solid"/>
            <a:miter/>
          </a:ln>
        </p:spPr>
        <p:txBody>
          <a:bodyPr/>
          <a:lstStyle/>
          <a:p>
            <a:endParaRPr lang="de-DE" dirty="0"/>
          </a:p>
        </p:txBody>
      </p:sp>
      <p:grpSp>
        <p:nvGrpSpPr>
          <p:cNvPr id="3" name="Group 3">
            <a:extLst>
              <a:ext uri="{FF2B5EF4-FFF2-40B4-BE49-F238E27FC236}">
                <a16:creationId xmlns:a16="http://schemas.microsoft.com/office/drawing/2014/main" id="{A543341F-EA0C-45A4-F256-6F1F4D00AE3A}"/>
              </a:ext>
            </a:extLst>
          </p:cNvPr>
          <p:cNvGrpSpPr/>
          <p:nvPr/>
        </p:nvGrpSpPr>
        <p:grpSpPr>
          <a:xfrm rot="-74165">
            <a:off x="981809" y="420391"/>
            <a:ext cx="12182437" cy="1385909"/>
            <a:chOff x="0" y="0"/>
            <a:chExt cx="9660999" cy="1719936"/>
          </a:xfrm>
        </p:grpSpPr>
        <p:sp>
          <p:nvSpPr>
            <p:cNvPr id="4" name="Freeform 4">
              <a:extLst>
                <a:ext uri="{FF2B5EF4-FFF2-40B4-BE49-F238E27FC236}">
                  <a16:creationId xmlns:a16="http://schemas.microsoft.com/office/drawing/2014/main" id="{C558A8E5-AA73-366C-34C2-420527590F91}"/>
                </a:ext>
              </a:extLst>
            </p:cNvPr>
            <p:cNvSpPr/>
            <p:nvPr/>
          </p:nvSpPr>
          <p:spPr>
            <a:xfrm>
              <a:off x="-10795" y="-1905"/>
              <a:ext cx="9671667" cy="1721714"/>
            </a:xfrm>
            <a:custGeom>
              <a:avLst/>
              <a:gdLst/>
              <a:ahLst/>
              <a:cxnLst/>
              <a:rect l="l" t="t" r="r" b="b"/>
              <a:pathLst>
                <a:path w="9671667" h="1721714">
                  <a:moveTo>
                    <a:pt x="9655538" y="186309"/>
                  </a:moveTo>
                  <a:cubicBezTo>
                    <a:pt x="9655157" y="125349"/>
                    <a:pt x="9664555" y="8509"/>
                    <a:pt x="9664555" y="8509"/>
                  </a:cubicBezTo>
                  <a:lnTo>
                    <a:pt x="9519648" y="6223"/>
                  </a:lnTo>
                  <a:lnTo>
                    <a:pt x="9314162" y="16002"/>
                  </a:lnTo>
                  <a:cubicBezTo>
                    <a:pt x="9314162" y="16002"/>
                    <a:pt x="8980534" y="0"/>
                    <a:pt x="8948656" y="14986"/>
                  </a:cubicBezTo>
                  <a:cubicBezTo>
                    <a:pt x="8916652" y="29972"/>
                    <a:pt x="8850739" y="6223"/>
                    <a:pt x="8850739" y="6223"/>
                  </a:cubicBezTo>
                  <a:lnTo>
                    <a:pt x="931164" y="4318"/>
                  </a:lnTo>
                  <a:lnTo>
                    <a:pt x="640207" y="3556"/>
                  </a:lnTo>
                  <a:lnTo>
                    <a:pt x="413258" y="11430"/>
                  </a:lnTo>
                  <a:lnTo>
                    <a:pt x="149479" y="10668"/>
                  </a:lnTo>
                  <a:lnTo>
                    <a:pt x="49403" y="1905"/>
                  </a:lnTo>
                  <a:cubicBezTo>
                    <a:pt x="33528" y="1905"/>
                    <a:pt x="20701" y="14605"/>
                    <a:pt x="20701" y="30480"/>
                  </a:cubicBezTo>
                  <a:lnTo>
                    <a:pt x="36957" y="275590"/>
                  </a:lnTo>
                  <a:lnTo>
                    <a:pt x="19177" y="546989"/>
                  </a:lnTo>
                  <a:lnTo>
                    <a:pt x="17018" y="1076046"/>
                  </a:lnTo>
                  <a:lnTo>
                    <a:pt x="25019" y="1254862"/>
                  </a:lnTo>
                  <a:cubicBezTo>
                    <a:pt x="25019" y="1254862"/>
                    <a:pt x="0" y="1296010"/>
                    <a:pt x="16002" y="1456030"/>
                  </a:cubicBezTo>
                  <a:cubicBezTo>
                    <a:pt x="32004" y="1616050"/>
                    <a:pt x="49276" y="1711300"/>
                    <a:pt x="49276" y="1711300"/>
                  </a:cubicBezTo>
                  <a:lnTo>
                    <a:pt x="132842" y="1711554"/>
                  </a:lnTo>
                  <a:lnTo>
                    <a:pt x="305562" y="1695044"/>
                  </a:lnTo>
                  <a:lnTo>
                    <a:pt x="532511" y="1712570"/>
                  </a:lnTo>
                  <a:lnTo>
                    <a:pt x="771144" y="1721714"/>
                  </a:lnTo>
                  <a:lnTo>
                    <a:pt x="906526" y="1696568"/>
                  </a:lnTo>
                  <a:lnTo>
                    <a:pt x="1008761" y="1713840"/>
                  </a:lnTo>
                  <a:lnTo>
                    <a:pt x="8915509" y="1715745"/>
                  </a:lnTo>
                  <a:lnTo>
                    <a:pt x="9158460" y="1716380"/>
                  </a:lnTo>
                  <a:lnTo>
                    <a:pt x="9395315" y="1706728"/>
                  </a:lnTo>
                  <a:lnTo>
                    <a:pt x="9581624" y="1717523"/>
                  </a:lnTo>
                  <a:lnTo>
                    <a:pt x="9659094" y="1717777"/>
                  </a:lnTo>
                  <a:lnTo>
                    <a:pt x="9659475" y="1569822"/>
                  </a:lnTo>
                  <a:lnTo>
                    <a:pt x="9659729" y="1456157"/>
                  </a:lnTo>
                  <a:lnTo>
                    <a:pt x="9651855" y="1250671"/>
                  </a:lnTo>
                  <a:lnTo>
                    <a:pt x="9660746" y="1082523"/>
                  </a:lnTo>
                  <a:lnTo>
                    <a:pt x="9662523" y="671576"/>
                  </a:lnTo>
                  <a:lnTo>
                    <a:pt x="9671667" y="424561"/>
                  </a:lnTo>
                  <a:cubicBezTo>
                    <a:pt x="9671667" y="424561"/>
                    <a:pt x="9655665" y="247015"/>
                    <a:pt x="9655284" y="186055"/>
                  </a:cubicBezTo>
                  <a:close/>
                </a:path>
              </a:pathLst>
            </a:custGeom>
            <a:solidFill>
              <a:srgbClr val="759C5C"/>
            </a:solidFill>
          </p:spPr>
          <p:txBody>
            <a:bodyPr/>
            <a:lstStyle/>
            <a:p>
              <a:endParaRPr lang="de-DE"/>
            </a:p>
          </p:txBody>
        </p:sp>
      </p:grpSp>
      <p:grpSp>
        <p:nvGrpSpPr>
          <p:cNvPr id="5" name="Group 5">
            <a:extLst>
              <a:ext uri="{FF2B5EF4-FFF2-40B4-BE49-F238E27FC236}">
                <a16:creationId xmlns:a16="http://schemas.microsoft.com/office/drawing/2014/main" id="{91B99B14-893A-D739-EF54-2FE3F6E9514D}"/>
              </a:ext>
            </a:extLst>
          </p:cNvPr>
          <p:cNvGrpSpPr/>
          <p:nvPr/>
        </p:nvGrpSpPr>
        <p:grpSpPr>
          <a:xfrm>
            <a:off x="990501" y="2772026"/>
            <a:ext cx="13703718" cy="1223166"/>
            <a:chOff x="-127336" y="-9937"/>
            <a:chExt cx="16543409" cy="1310635"/>
          </a:xfrm>
        </p:grpSpPr>
        <p:sp>
          <p:nvSpPr>
            <p:cNvPr id="6" name="Freeform 6">
              <a:extLst>
                <a:ext uri="{FF2B5EF4-FFF2-40B4-BE49-F238E27FC236}">
                  <a16:creationId xmlns:a16="http://schemas.microsoft.com/office/drawing/2014/main" id="{F56EC518-4212-EF93-04CA-D0AA791C4E7F}"/>
                </a:ext>
              </a:extLst>
            </p:cNvPr>
            <p:cNvSpPr/>
            <p:nvPr/>
          </p:nvSpPr>
          <p:spPr>
            <a:xfrm>
              <a:off x="-127336" y="15688"/>
              <a:ext cx="4472316" cy="1285010"/>
            </a:xfrm>
            <a:custGeom>
              <a:avLst/>
              <a:gdLst/>
              <a:ahLst/>
              <a:cxnLst/>
              <a:rect l="l" t="t" r="r" b="b"/>
              <a:pathLst>
                <a:path w="4119358" h="1160809">
                  <a:moveTo>
                    <a:pt x="0" y="0"/>
                  </a:moveTo>
                  <a:lnTo>
                    <a:pt x="4119358" y="0"/>
                  </a:lnTo>
                  <a:lnTo>
                    <a:pt x="4119358" y="1160809"/>
                  </a:lnTo>
                  <a:lnTo>
                    <a:pt x="0" y="1160809"/>
                  </a:lnTo>
                  <a:lnTo>
                    <a:pt x="0" y="0"/>
                  </a:lnTo>
                  <a:close/>
                </a:path>
              </a:pathLst>
            </a:custGeom>
            <a:blipFill>
              <a:blip r:embed="rId5">
                <a:extLst>
                  <a:ext uri="{96DAC541-7B7A-43D3-8B79-37D633B846F1}">
                    <asvg:svgBlip xmlns:asvg="http://schemas.microsoft.com/office/drawing/2016/SVG/main" r:embed="rId6"/>
                  </a:ext>
                </a:extLst>
              </a:blip>
              <a:stretch>
                <a:fillRect r="-42189"/>
              </a:stretch>
            </a:blipFill>
          </p:spPr>
          <p:txBody>
            <a:bodyPr/>
            <a:lstStyle/>
            <a:p>
              <a:pPr algn="ctr"/>
              <a:r>
                <a:rPr lang="de-DE" sz="2400" b="1" dirty="0">
                  <a:solidFill>
                    <a:srgbClr val="363464"/>
                  </a:solidFill>
                  <a:latin typeface="Atkinson Hyperlegible Bold" panose="020B0604020202020204" charset="0"/>
                </a:rPr>
                <a:t>Schnelle </a:t>
              </a:r>
              <a:br>
                <a:rPr lang="de-DE" sz="2400" b="1" dirty="0">
                  <a:solidFill>
                    <a:srgbClr val="363464"/>
                  </a:solidFill>
                  <a:latin typeface="Atkinson Hyperlegible Bold" panose="020B0604020202020204" charset="0"/>
                </a:rPr>
              </a:br>
              <a:r>
                <a:rPr lang="de-DE" sz="2400" b="1" dirty="0">
                  <a:solidFill>
                    <a:srgbClr val="363464"/>
                  </a:solidFill>
                  <a:latin typeface="Atkinson Hyperlegible Bold" panose="020B0604020202020204" charset="0"/>
                </a:rPr>
                <a:t>Ersatzteile</a:t>
              </a:r>
            </a:p>
          </p:txBody>
        </p:sp>
        <p:sp>
          <p:nvSpPr>
            <p:cNvPr id="7" name="Freeform 7">
              <a:extLst>
                <a:ext uri="{FF2B5EF4-FFF2-40B4-BE49-F238E27FC236}">
                  <a16:creationId xmlns:a16="http://schemas.microsoft.com/office/drawing/2014/main" id="{F8A7D3BC-109A-6723-5AAD-67ED0C583545}"/>
                </a:ext>
              </a:extLst>
            </p:cNvPr>
            <p:cNvSpPr/>
            <p:nvPr/>
          </p:nvSpPr>
          <p:spPr>
            <a:xfrm>
              <a:off x="6336387" y="0"/>
              <a:ext cx="4119358" cy="1160809"/>
            </a:xfrm>
            <a:custGeom>
              <a:avLst/>
              <a:gdLst/>
              <a:ahLst/>
              <a:cxnLst/>
              <a:rect l="l" t="t" r="r" b="b"/>
              <a:pathLst>
                <a:path w="4119358" h="1160809">
                  <a:moveTo>
                    <a:pt x="0" y="0"/>
                  </a:moveTo>
                  <a:lnTo>
                    <a:pt x="4119359" y="0"/>
                  </a:lnTo>
                  <a:lnTo>
                    <a:pt x="4119359" y="1160809"/>
                  </a:lnTo>
                  <a:lnTo>
                    <a:pt x="0" y="1160809"/>
                  </a:lnTo>
                  <a:lnTo>
                    <a:pt x="0" y="0"/>
                  </a:lnTo>
                  <a:close/>
                </a:path>
              </a:pathLst>
            </a:custGeom>
            <a:blipFill>
              <a:blip r:embed="rId5">
                <a:extLst>
                  <a:ext uri="{96DAC541-7B7A-43D3-8B79-37D633B846F1}">
                    <asvg:svgBlip xmlns:asvg="http://schemas.microsoft.com/office/drawing/2016/SVG/main" r:embed="rId6"/>
                  </a:ext>
                </a:extLst>
              </a:blip>
              <a:stretch>
                <a:fillRect r="-42189"/>
              </a:stretch>
            </a:blipFill>
          </p:spPr>
          <p:txBody>
            <a:bodyPr/>
            <a:lstStyle/>
            <a:p>
              <a:endParaRPr lang="de-DE"/>
            </a:p>
          </p:txBody>
        </p:sp>
        <p:sp>
          <p:nvSpPr>
            <p:cNvPr id="8" name="Freeform 8">
              <a:extLst>
                <a:ext uri="{FF2B5EF4-FFF2-40B4-BE49-F238E27FC236}">
                  <a16:creationId xmlns:a16="http://schemas.microsoft.com/office/drawing/2014/main" id="{9EB8C16C-98B9-232D-1B37-C7A5B975AD0F}"/>
                </a:ext>
              </a:extLst>
            </p:cNvPr>
            <p:cNvSpPr/>
            <p:nvPr/>
          </p:nvSpPr>
          <p:spPr>
            <a:xfrm>
              <a:off x="12162691" y="-9937"/>
              <a:ext cx="4119358" cy="1160809"/>
            </a:xfrm>
            <a:custGeom>
              <a:avLst/>
              <a:gdLst/>
              <a:ahLst/>
              <a:cxnLst/>
              <a:rect l="l" t="t" r="r" b="b"/>
              <a:pathLst>
                <a:path w="4119358" h="1160809">
                  <a:moveTo>
                    <a:pt x="0" y="0"/>
                  </a:moveTo>
                  <a:lnTo>
                    <a:pt x="4119358" y="0"/>
                  </a:lnTo>
                  <a:lnTo>
                    <a:pt x="4119358" y="1160809"/>
                  </a:lnTo>
                  <a:lnTo>
                    <a:pt x="0" y="1160809"/>
                  </a:lnTo>
                  <a:lnTo>
                    <a:pt x="0" y="0"/>
                  </a:lnTo>
                  <a:close/>
                </a:path>
              </a:pathLst>
            </a:custGeom>
            <a:blipFill>
              <a:blip r:embed="rId5">
                <a:extLst>
                  <a:ext uri="{96DAC541-7B7A-43D3-8B79-37D633B846F1}">
                    <asvg:svgBlip xmlns:asvg="http://schemas.microsoft.com/office/drawing/2016/SVG/main" r:embed="rId6"/>
                  </a:ext>
                </a:extLst>
              </a:blip>
              <a:stretch>
                <a:fillRect r="-42189"/>
              </a:stretch>
            </a:blipFill>
          </p:spPr>
          <p:txBody>
            <a:bodyPr/>
            <a:lstStyle/>
            <a:p>
              <a:endParaRPr lang="de-DE"/>
            </a:p>
          </p:txBody>
        </p:sp>
        <p:sp>
          <p:nvSpPr>
            <p:cNvPr id="9" name="TextBox 9">
              <a:extLst>
                <a:ext uri="{FF2B5EF4-FFF2-40B4-BE49-F238E27FC236}">
                  <a16:creationId xmlns:a16="http://schemas.microsoft.com/office/drawing/2014/main" id="{73A1CB07-8A63-5A1A-B32B-552F150887AB}"/>
                </a:ext>
              </a:extLst>
            </p:cNvPr>
            <p:cNvSpPr txBox="1"/>
            <p:nvPr/>
          </p:nvSpPr>
          <p:spPr>
            <a:xfrm>
              <a:off x="0" y="251475"/>
              <a:ext cx="4108147" cy="495710"/>
            </a:xfrm>
            <a:prstGeom prst="rect">
              <a:avLst/>
            </a:prstGeom>
          </p:spPr>
          <p:txBody>
            <a:bodyPr wrap="square" lIns="0" tIns="0" rIns="0" bIns="0" rtlCol="0" anchor="t">
              <a:spAutoFit/>
            </a:bodyPr>
            <a:lstStyle/>
            <a:p>
              <a:pPr algn="ctr">
                <a:lnSpc>
                  <a:spcPts val="3779"/>
                </a:lnSpc>
              </a:pPr>
              <a:r>
                <a:rPr lang="en-US" sz="2700" b="1" dirty="0">
                  <a:solidFill>
                    <a:srgbClr val="363464"/>
                  </a:solidFill>
                  <a:latin typeface="Atkinson Hyperlegible Bold"/>
                  <a:ea typeface="Atkinson Hyperlegible Bold"/>
                  <a:cs typeface="Atkinson Hyperlegible Bold"/>
                  <a:sym typeface="Atkinson Hyperlegible Bold"/>
                </a:rPr>
                <a:t> </a:t>
              </a:r>
            </a:p>
          </p:txBody>
        </p:sp>
        <p:sp>
          <p:nvSpPr>
            <p:cNvPr id="10" name="TextBox 10">
              <a:extLst>
                <a:ext uri="{FF2B5EF4-FFF2-40B4-BE49-F238E27FC236}">
                  <a16:creationId xmlns:a16="http://schemas.microsoft.com/office/drawing/2014/main" id="{D377927A-562A-70E8-E465-F88A26F89075}"/>
                </a:ext>
              </a:extLst>
            </p:cNvPr>
            <p:cNvSpPr txBox="1"/>
            <p:nvPr/>
          </p:nvSpPr>
          <p:spPr>
            <a:xfrm>
              <a:off x="6395443" y="171641"/>
              <a:ext cx="4001243" cy="791486"/>
            </a:xfrm>
            <a:prstGeom prst="rect">
              <a:avLst/>
            </a:prstGeom>
          </p:spPr>
          <p:txBody>
            <a:bodyPr wrap="square" lIns="0" tIns="0" rIns="0" bIns="0" rtlCol="0" anchor="t">
              <a:spAutoFit/>
            </a:bodyPr>
            <a:lstStyle/>
            <a:p>
              <a:pPr algn="ctr"/>
              <a:r>
                <a:rPr lang="en-US" sz="2400" b="1" dirty="0" err="1">
                  <a:solidFill>
                    <a:srgbClr val="363464"/>
                  </a:solidFill>
                  <a:latin typeface="Atkinson Hyperlegible Bold"/>
                  <a:ea typeface="Atkinson Hyperlegible Bold"/>
                  <a:cs typeface="Atkinson Hyperlegible Bold"/>
                  <a:sym typeface="Atkinson Hyperlegible Bold"/>
                </a:rPr>
                <a:t>Leichte</a:t>
              </a:r>
              <a:r>
                <a:rPr lang="en-US" sz="2400" b="1" dirty="0">
                  <a:solidFill>
                    <a:srgbClr val="363464"/>
                  </a:solidFill>
                  <a:latin typeface="Atkinson Hyperlegible Bold"/>
                  <a:ea typeface="Atkinson Hyperlegible Bold"/>
                  <a:cs typeface="Atkinson Hyperlegible Bold"/>
                  <a:sym typeface="Atkinson Hyperlegible Bold"/>
                </a:rPr>
                <a:t> und stabile </a:t>
              </a:r>
              <a:r>
                <a:rPr lang="en-US" sz="2400" b="1" dirty="0" err="1">
                  <a:solidFill>
                    <a:srgbClr val="363464"/>
                  </a:solidFill>
                  <a:latin typeface="Atkinson Hyperlegible Bold"/>
                  <a:ea typeface="Atkinson Hyperlegible Bold"/>
                  <a:cs typeface="Atkinson Hyperlegible Bold"/>
                  <a:sym typeface="Atkinson Hyperlegible Bold"/>
                </a:rPr>
                <a:t>Bauteile</a:t>
              </a:r>
              <a:r>
                <a:rPr lang="en-US" sz="2400" b="1" dirty="0">
                  <a:solidFill>
                    <a:srgbClr val="363464"/>
                  </a:solidFill>
                  <a:latin typeface="Atkinson Hyperlegible Bold"/>
                  <a:ea typeface="Atkinson Hyperlegible Bold"/>
                  <a:cs typeface="Atkinson Hyperlegible Bold"/>
                  <a:sym typeface="Atkinson Hyperlegible Bold"/>
                </a:rPr>
                <a:t> </a:t>
              </a:r>
            </a:p>
          </p:txBody>
        </p:sp>
        <p:sp>
          <p:nvSpPr>
            <p:cNvPr id="11" name="TextBox 11">
              <a:extLst>
                <a:ext uri="{FF2B5EF4-FFF2-40B4-BE49-F238E27FC236}">
                  <a16:creationId xmlns:a16="http://schemas.microsoft.com/office/drawing/2014/main" id="{9C96E2BB-F8D9-483F-0CAB-20745E85B8BE}"/>
                </a:ext>
              </a:extLst>
            </p:cNvPr>
            <p:cNvSpPr txBox="1"/>
            <p:nvPr/>
          </p:nvSpPr>
          <p:spPr>
            <a:xfrm>
              <a:off x="12195808" y="128757"/>
              <a:ext cx="4220265" cy="791486"/>
            </a:xfrm>
            <a:prstGeom prst="rect">
              <a:avLst/>
            </a:prstGeom>
          </p:spPr>
          <p:txBody>
            <a:bodyPr wrap="square" lIns="0" tIns="0" rIns="0" bIns="0" rtlCol="0" anchor="t">
              <a:spAutoFit/>
            </a:bodyPr>
            <a:lstStyle/>
            <a:p>
              <a:pPr algn="ctr"/>
              <a:r>
                <a:rPr lang="en-US" sz="2400" b="1" dirty="0" err="1">
                  <a:solidFill>
                    <a:srgbClr val="363464"/>
                  </a:solidFill>
                  <a:latin typeface="Atkinson Hyperlegible Bold"/>
                  <a:ea typeface="Atkinson Hyperlegible Bold"/>
                  <a:cs typeface="Atkinson Hyperlegible Bold"/>
                  <a:sym typeface="Atkinson Hyperlegible Bold"/>
                </a:rPr>
                <a:t>Individuelle</a:t>
              </a:r>
              <a:r>
                <a:rPr lang="en-US" sz="2400" b="1" dirty="0">
                  <a:solidFill>
                    <a:srgbClr val="363464"/>
                  </a:solidFill>
                  <a:latin typeface="Atkinson Hyperlegible Bold"/>
                  <a:ea typeface="Atkinson Hyperlegible Bold"/>
                  <a:cs typeface="Atkinson Hyperlegible Bold"/>
                  <a:sym typeface="Atkinson Hyperlegible Bold"/>
                </a:rPr>
                <a:t> </a:t>
              </a:r>
              <a:r>
                <a:rPr lang="en-US" sz="2400" b="1" dirty="0" err="1">
                  <a:solidFill>
                    <a:srgbClr val="363464"/>
                  </a:solidFill>
                  <a:latin typeface="Atkinson Hyperlegible Bold"/>
                  <a:ea typeface="Atkinson Hyperlegible Bold"/>
                  <a:cs typeface="Atkinson Hyperlegible Bold"/>
                  <a:sym typeface="Atkinson Hyperlegible Bold"/>
                </a:rPr>
                <a:t>Werkzeuge</a:t>
              </a:r>
              <a:r>
                <a:rPr lang="en-US" sz="2400" b="1" dirty="0">
                  <a:solidFill>
                    <a:srgbClr val="363464"/>
                  </a:solidFill>
                  <a:latin typeface="Atkinson Hyperlegible Bold"/>
                  <a:ea typeface="Atkinson Hyperlegible Bold"/>
                  <a:cs typeface="Atkinson Hyperlegible Bold"/>
                  <a:sym typeface="Atkinson Hyperlegible Bold"/>
                </a:rPr>
                <a:t> und </a:t>
              </a:r>
              <a:r>
                <a:rPr lang="en-US" sz="2400" b="1" dirty="0" err="1">
                  <a:solidFill>
                    <a:srgbClr val="363464"/>
                  </a:solidFill>
                  <a:latin typeface="Atkinson Hyperlegible Bold"/>
                  <a:ea typeface="Atkinson Hyperlegible Bold"/>
                  <a:cs typeface="Atkinson Hyperlegible Bold"/>
                  <a:sym typeface="Atkinson Hyperlegible Bold"/>
                </a:rPr>
                <a:t>Vorrichtungen</a:t>
              </a:r>
              <a:r>
                <a:rPr lang="en-US" sz="2400" b="1" dirty="0">
                  <a:solidFill>
                    <a:srgbClr val="363464"/>
                  </a:solidFill>
                  <a:latin typeface="Atkinson Hyperlegible Bold"/>
                  <a:ea typeface="Atkinson Hyperlegible Bold"/>
                  <a:cs typeface="Atkinson Hyperlegible Bold"/>
                  <a:sym typeface="Atkinson Hyperlegible Bold"/>
                </a:rPr>
                <a:t> </a:t>
              </a:r>
            </a:p>
          </p:txBody>
        </p:sp>
      </p:grpSp>
      <p:sp>
        <p:nvSpPr>
          <p:cNvPr id="20" name="TextBox 20">
            <a:extLst>
              <a:ext uri="{FF2B5EF4-FFF2-40B4-BE49-F238E27FC236}">
                <a16:creationId xmlns:a16="http://schemas.microsoft.com/office/drawing/2014/main" id="{3F9DEAF3-C415-CFFB-E0BB-A4E48FA07E9A}"/>
              </a:ext>
            </a:extLst>
          </p:cNvPr>
          <p:cNvSpPr txBox="1"/>
          <p:nvPr/>
        </p:nvSpPr>
        <p:spPr>
          <a:xfrm rot="-74165">
            <a:off x="586487" y="988850"/>
            <a:ext cx="13068071" cy="917559"/>
          </a:xfrm>
          <a:prstGeom prst="rect">
            <a:avLst/>
          </a:prstGeom>
        </p:spPr>
        <p:txBody>
          <a:bodyPr lIns="0" tIns="0" rIns="0" bIns="0" rtlCol="0" anchor="t">
            <a:spAutoFit/>
          </a:bodyPr>
          <a:lstStyle/>
          <a:p>
            <a:pPr marL="0" lvl="0" indent="0" algn="ctr">
              <a:lnSpc>
                <a:spcPts val="6930"/>
              </a:lnSpc>
              <a:spcBef>
                <a:spcPct val="0"/>
              </a:spcBef>
            </a:pPr>
            <a:r>
              <a:rPr lang="en-US" sz="6600" dirty="0" err="1">
                <a:solidFill>
                  <a:srgbClr val="FFFFFF"/>
                </a:solidFill>
                <a:latin typeface="Pagkaki"/>
                <a:ea typeface="Pagkaki"/>
                <a:cs typeface="Pagkaki"/>
                <a:sym typeface="Pagkaki"/>
              </a:rPr>
              <a:t>lndustrie</a:t>
            </a:r>
            <a:r>
              <a:rPr lang="en-US" sz="6600" dirty="0">
                <a:solidFill>
                  <a:srgbClr val="FFFFFF"/>
                </a:solidFill>
                <a:latin typeface="Pagkaki"/>
                <a:ea typeface="Pagkaki"/>
                <a:cs typeface="Pagkaki"/>
                <a:sym typeface="Pagkaki"/>
              </a:rPr>
              <a:t> und Maschinenbau</a:t>
            </a:r>
          </a:p>
        </p:txBody>
      </p:sp>
      <p:grpSp>
        <p:nvGrpSpPr>
          <p:cNvPr id="21" name="Group 21">
            <a:extLst>
              <a:ext uri="{FF2B5EF4-FFF2-40B4-BE49-F238E27FC236}">
                <a16:creationId xmlns:a16="http://schemas.microsoft.com/office/drawing/2014/main" id="{75319365-BD69-93C7-907D-7057503AA91B}"/>
              </a:ext>
            </a:extLst>
          </p:cNvPr>
          <p:cNvGrpSpPr/>
          <p:nvPr/>
        </p:nvGrpSpPr>
        <p:grpSpPr>
          <a:xfrm>
            <a:off x="578111" y="3599199"/>
            <a:ext cx="4625550" cy="5861026"/>
            <a:chOff x="-122766" y="-241102"/>
            <a:chExt cx="5584059" cy="6280149"/>
          </a:xfrm>
        </p:grpSpPr>
        <p:grpSp>
          <p:nvGrpSpPr>
            <p:cNvPr id="22" name="Group 22">
              <a:extLst>
                <a:ext uri="{FF2B5EF4-FFF2-40B4-BE49-F238E27FC236}">
                  <a16:creationId xmlns:a16="http://schemas.microsoft.com/office/drawing/2014/main" id="{8361A958-A422-815A-5BCD-B54AEF303F15}"/>
                </a:ext>
              </a:extLst>
            </p:cNvPr>
            <p:cNvGrpSpPr/>
            <p:nvPr/>
          </p:nvGrpSpPr>
          <p:grpSpPr>
            <a:xfrm>
              <a:off x="-122766" y="-241102"/>
              <a:ext cx="5584059" cy="4293901"/>
              <a:chOff x="-24250" y="-47625"/>
              <a:chExt cx="1103024" cy="848178"/>
            </a:xfrm>
          </p:grpSpPr>
          <p:sp>
            <p:nvSpPr>
              <p:cNvPr id="23" name="Freeform 23">
                <a:extLst>
                  <a:ext uri="{FF2B5EF4-FFF2-40B4-BE49-F238E27FC236}">
                    <a16:creationId xmlns:a16="http://schemas.microsoft.com/office/drawing/2014/main" id="{4DA1FD25-2081-CC52-97A5-F999B9C52962}"/>
                  </a:ext>
                </a:extLst>
              </p:cNvPr>
              <p:cNvSpPr/>
              <p:nvPr/>
            </p:nvSpPr>
            <p:spPr>
              <a:xfrm>
                <a:off x="-24250" y="0"/>
                <a:ext cx="1103024" cy="800553"/>
              </a:xfrm>
              <a:custGeom>
                <a:avLst/>
                <a:gdLst/>
                <a:ahLst/>
                <a:cxnLst/>
                <a:rect l="l" t="t" r="r" b="b"/>
                <a:pathLst>
                  <a:path w="1078774" h="399087">
                    <a:moveTo>
                      <a:pt x="0" y="0"/>
                    </a:moveTo>
                    <a:lnTo>
                      <a:pt x="1078774" y="0"/>
                    </a:lnTo>
                    <a:lnTo>
                      <a:pt x="1078774" y="399087"/>
                    </a:lnTo>
                    <a:lnTo>
                      <a:pt x="0" y="399087"/>
                    </a:lnTo>
                    <a:close/>
                  </a:path>
                </a:pathLst>
              </a:custGeom>
              <a:solidFill>
                <a:srgbClr val="FFFFFF"/>
              </a:solidFill>
            </p:spPr>
            <p:txBody>
              <a:bodyPr/>
              <a:lstStyle/>
              <a:p>
                <a:endParaRPr lang="de-DE" dirty="0"/>
              </a:p>
            </p:txBody>
          </p:sp>
          <p:sp>
            <p:nvSpPr>
              <p:cNvPr id="24" name="TextBox 24">
                <a:extLst>
                  <a:ext uri="{FF2B5EF4-FFF2-40B4-BE49-F238E27FC236}">
                    <a16:creationId xmlns:a16="http://schemas.microsoft.com/office/drawing/2014/main" id="{05554488-216F-8573-BD34-7BC66BEF5436}"/>
                  </a:ext>
                </a:extLst>
              </p:cNvPr>
              <p:cNvSpPr txBox="1"/>
              <p:nvPr/>
            </p:nvSpPr>
            <p:spPr>
              <a:xfrm>
                <a:off x="0" y="-47625"/>
                <a:ext cx="1078774" cy="446712"/>
              </a:xfrm>
              <a:prstGeom prst="rect">
                <a:avLst/>
              </a:prstGeom>
            </p:spPr>
            <p:txBody>
              <a:bodyPr lIns="152400" tIns="152400" rIns="152400" bIns="152400" rtlCol="0" anchor="t"/>
              <a:lstStyle/>
              <a:p>
                <a:pPr marL="0" lvl="1" indent="0" algn="ctr">
                  <a:lnSpc>
                    <a:spcPts val="3220"/>
                  </a:lnSpc>
                  <a:spcBef>
                    <a:spcPct val="0"/>
                  </a:spcBef>
                </a:pPr>
                <a:endParaRPr/>
              </a:p>
            </p:txBody>
          </p:sp>
        </p:grpSp>
        <p:sp>
          <p:nvSpPr>
            <p:cNvPr id="26" name="Freeform 26">
              <a:extLst>
                <a:ext uri="{FF2B5EF4-FFF2-40B4-BE49-F238E27FC236}">
                  <a16:creationId xmlns:a16="http://schemas.microsoft.com/office/drawing/2014/main" id="{D512242F-8E0E-BC49-C004-7723D2E1FDC0}"/>
                </a:ext>
              </a:extLst>
            </p:cNvPr>
            <p:cNvSpPr/>
            <p:nvPr/>
          </p:nvSpPr>
          <p:spPr>
            <a:xfrm>
              <a:off x="0" y="4492155"/>
              <a:ext cx="5444262" cy="1546892"/>
            </a:xfrm>
            <a:custGeom>
              <a:avLst/>
              <a:gdLst/>
              <a:ahLst/>
              <a:cxnLst/>
              <a:rect l="l" t="t" r="r" b="b"/>
              <a:pathLst>
                <a:path w="735851" h="158144">
                  <a:moveTo>
                    <a:pt x="0" y="0"/>
                  </a:moveTo>
                  <a:lnTo>
                    <a:pt x="735851" y="0"/>
                  </a:lnTo>
                  <a:lnTo>
                    <a:pt x="735851" y="158144"/>
                  </a:lnTo>
                  <a:lnTo>
                    <a:pt x="0" y="158144"/>
                  </a:lnTo>
                  <a:close/>
                </a:path>
              </a:pathLst>
            </a:custGeom>
            <a:solidFill>
              <a:srgbClr val="759C5C"/>
            </a:solidFill>
          </p:spPr>
          <p:txBody>
            <a:bodyPr/>
            <a:lstStyle/>
            <a:p>
              <a:endParaRPr lang="de-DE" dirty="0"/>
            </a:p>
          </p:txBody>
        </p:sp>
        <p:sp>
          <p:nvSpPr>
            <p:cNvPr id="28" name="TextBox 28">
              <a:extLst>
                <a:ext uri="{FF2B5EF4-FFF2-40B4-BE49-F238E27FC236}">
                  <a16:creationId xmlns:a16="http://schemas.microsoft.com/office/drawing/2014/main" id="{A3704D6B-8628-3557-DEB6-A6006C834719}"/>
                </a:ext>
              </a:extLst>
            </p:cNvPr>
            <p:cNvSpPr txBox="1"/>
            <p:nvPr/>
          </p:nvSpPr>
          <p:spPr>
            <a:xfrm>
              <a:off x="141373" y="262888"/>
              <a:ext cx="5055782" cy="3469484"/>
            </a:xfrm>
            <a:prstGeom prst="rect">
              <a:avLst/>
            </a:prstGeom>
          </p:spPr>
          <p:txBody>
            <a:bodyPr wrap="square" lIns="0" tIns="0" rIns="0" bIns="0" rtlCol="0" anchor="t">
              <a:spAutoFit/>
            </a:bodyPr>
            <a:lstStyle/>
            <a:p>
              <a:pPr marL="0" lvl="1" indent="0" algn="ctr">
                <a:lnSpc>
                  <a:spcPts val="3249"/>
                </a:lnSpc>
                <a:spcBef>
                  <a:spcPct val="0"/>
                </a:spcBef>
              </a:pPr>
              <a:r>
                <a:rPr lang="de-DE" sz="1600" dirty="0">
                  <a:latin typeface="Atkinson Hyperlegible" panose="020B0604020202020204" charset="0"/>
                </a:rPr>
                <a:t>Der 3D-Druck ermöglicht es, Ersatzteile direkt vor Ort und bei Bedarf herzustellen. Dadurch verkürzen sich Lieferzeiten erheblich, und Maschinen können schneller wieder in Betrieb genommen werden. Besonders bei seltenen oder nicht mehr produzierten Teilen bietet der 3D-Druck eine flexible und kosteneffiziente Lösung.</a:t>
              </a:r>
              <a:endParaRPr lang="en-US" sz="2000" dirty="0">
                <a:solidFill>
                  <a:srgbClr val="363464"/>
                </a:solidFill>
                <a:latin typeface="Atkinson Hyperlegible" panose="020B0604020202020204" charset="0"/>
                <a:ea typeface="Atkinson Hyperlegible"/>
                <a:cs typeface="Atkinson Hyperlegible"/>
                <a:sym typeface="Atkinson Hyperlegible"/>
              </a:endParaRPr>
            </a:p>
          </p:txBody>
        </p:sp>
      </p:grpSp>
      <p:grpSp>
        <p:nvGrpSpPr>
          <p:cNvPr id="66" name="Group 21">
            <a:extLst>
              <a:ext uri="{FF2B5EF4-FFF2-40B4-BE49-F238E27FC236}">
                <a16:creationId xmlns:a16="http://schemas.microsoft.com/office/drawing/2014/main" id="{570F420A-2924-FED3-9A4E-F92E4ED8099B}"/>
              </a:ext>
            </a:extLst>
          </p:cNvPr>
          <p:cNvGrpSpPr/>
          <p:nvPr/>
        </p:nvGrpSpPr>
        <p:grpSpPr>
          <a:xfrm>
            <a:off x="5644684" y="3599199"/>
            <a:ext cx="4625550" cy="5861026"/>
            <a:chOff x="-122766" y="-241102"/>
            <a:chExt cx="5584059" cy="6280149"/>
          </a:xfrm>
        </p:grpSpPr>
        <p:grpSp>
          <p:nvGrpSpPr>
            <p:cNvPr id="67" name="Group 22">
              <a:extLst>
                <a:ext uri="{FF2B5EF4-FFF2-40B4-BE49-F238E27FC236}">
                  <a16:creationId xmlns:a16="http://schemas.microsoft.com/office/drawing/2014/main" id="{ECF3E674-6DAD-317F-B524-62A68EB087FC}"/>
                </a:ext>
              </a:extLst>
            </p:cNvPr>
            <p:cNvGrpSpPr/>
            <p:nvPr/>
          </p:nvGrpSpPr>
          <p:grpSpPr>
            <a:xfrm>
              <a:off x="-122766" y="-241102"/>
              <a:ext cx="5584059" cy="4337135"/>
              <a:chOff x="-24250" y="-47625"/>
              <a:chExt cx="1103024" cy="856718"/>
            </a:xfrm>
          </p:grpSpPr>
          <p:sp>
            <p:nvSpPr>
              <p:cNvPr id="70" name="Freeform 23">
                <a:extLst>
                  <a:ext uri="{FF2B5EF4-FFF2-40B4-BE49-F238E27FC236}">
                    <a16:creationId xmlns:a16="http://schemas.microsoft.com/office/drawing/2014/main" id="{BE0280DB-0339-17D1-7F12-8E4542C47CF6}"/>
                  </a:ext>
                </a:extLst>
              </p:cNvPr>
              <p:cNvSpPr/>
              <p:nvPr/>
            </p:nvSpPr>
            <p:spPr>
              <a:xfrm>
                <a:off x="-24250" y="0"/>
                <a:ext cx="1103024" cy="809093"/>
              </a:xfrm>
              <a:custGeom>
                <a:avLst/>
                <a:gdLst/>
                <a:ahLst/>
                <a:cxnLst/>
                <a:rect l="l" t="t" r="r" b="b"/>
                <a:pathLst>
                  <a:path w="1078774" h="399087">
                    <a:moveTo>
                      <a:pt x="0" y="0"/>
                    </a:moveTo>
                    <a:lnTo>
                      <a:pt x="1078774" y="0"/>
                    </a:lnTo>
                    <a:lnTo>
                      <a:pt x="1078774" y="399087"/>
                    </a:lnTo>
                    <a:lnTo>
                      <a:pt x="0" y="399087"/>
                    </a:lnTo>
                    <a:close/>
                  </a:path>
                </a:pathLst>
              </a:custGeom>
              <a:solidFill>
                <a:srgbClr val="FFFFFF"/>
              </a:solidFill>
            </p:spPr>
            <p:txBody>
              <a:bodyPr/>
              <a:lstStyle/>
              <a:p>
                <a:endParaRPr lang="de-DE" dirty="0"/>
              </a:p>
            </p:txBody>
          </p:sp>
          <p:sp>
            <p:nvSpPr>
              <p:cNvPr id="71" name="TextBox 24">
                <a:extLst>
                  <a:ext uri="{FF2B5EF4-FFF2-40B4-BE49-F238E27FC236}">
                    <a16:creationId xmlns:a16="http://schemas.microsoft.com/office/drawing/2014/main" id="{7DED29D9-F608-D3B9-4131-2D8EA554F400}"/>
                  </a:ext>
                </a:extLst>
              </p:cNvPr>
              <p:cNvSpPr txBox="1"/>
              <p:nvPr/>
            </p:nvSpPr>
            <p:spPr>
              <a:xfrm>
                <a:off x="0" y="-47625"/>
                <a:ext cx="1078774" cy="446712"/>
              </a:xfrm>
              <a:prstGeom prst="rect">
                <a:avLst/>
              </a:prstGeom>
            </p:spPr>
            <p:txBody>
              <a:bodyPr lIns="152400" tIns="152400" rIns="152400" bIns="152400" rtlCol="0" anchor="t"/>
              <a:lstStyle/>
              <a:p>
                <a:pPr marL="0" lvl="1" indent="0" algn="ctr">
                  <a:lnSpc>
                    <a:spcPts val="3220"/>
                  </a:lnSpc>
                  <a:spcBef>
                    <a:spcPct val="0"/>
                  </a:spcBef>
                </a:pPr>
                <a:endParaRPr/>
              </a:p>
            </p:txBody>
          </p:sp>
        </p:grpSp>
        <p:sp>
          <p:nvSpPr>
            <p:cNvPr id="68" name="Freeform 26">
              <a:extLst>
                <a:ext uri="{FF2B5EF4-FFF2-40B4-BE49-F238E27FC236}">
                  <a16:creationId xmlns:a16="http://schemas.microsoft.com/office/drawing/2014/main" id="{F058631E-FBC0-F895-2142-597D93509B4B}"/>
                </a:ext>
              </a:extLst>
            </p:cNvPr>
            <p:cNvSpPr/>
            <p:nvPr/>
          </p:nvSpPr>
          <p:spPr>
            <a:xfrm>
              <a:off x="0" y="4492155"/>
              <a:ext cx="5444262" cy="1546892"/>
            </a:xfrm>
            <a:custGeom>
              <a:avLst/>
              <a:gdLst/>
              <a:ahLst/>
              <a:cxnLst/>
              <a:rect l="l" t="t" r="r" b="b"/>
              <a:pathLst>
                <a:path w="735851" h="158144">
                  <a:moveTo>
                    <a:pt x="0" y="0"/>
                  </a:moveTo>
                  <a:lnTo>
                    <a:pt x="735851" y="0"/>
                  </a:lnTo>
                  <a:lnTo>
                    <a:pt x="735851" y="158144"/>
                  </a:lnTo>
                  <a:lnTo>
                    <a:pt x="0" y="158144"/>
                  </a:lnTo>
                  <a:close/>
                </a:path>
              </a:pathLst>
            </a:custGeom>
            <a:solidFill>
              <a:srgbClr val="759C5C"/>
            </a:solidFill>
          </p:spPr>
          <p:txBody>
            <a:bodyPr/>
            <a:lstStyle/>
            <a:p>
              <a:endParaRPr lang="de-DE" dirty="0"/>
            </a:p>
          </p:txBody>
        </p:sp>
        <p:sp>
          <p:nvSpPr>
            <p:cNvPr id="69" name="TextBox 28">
              <a:extLst>
                <a:ext uri="{FF2B5EF4-FFF2-40B4-BE49-F238E27FC236}">
                  <a16:creationId xmlns:a16="http://schemas.microsoft.com/office/drawing/2014/main" id="{ECD4B565-6F2D-7F41-284B-21C58D2657BD}"/>
                </a:ext>
              </a:extLst>
            </p:cNvPr>
            <p:cNvSpPr txBox="1"/>
            <p:nvPr/>
          </p:nvSpPr>
          <p:spPr>
            <a:xfrm>
              <a:off x="50122" y="294393"/>
              <a:ext cx="5155440" cy="3469484"/>
            </a:xfrm>
            <a:prstGeom prst="rect">
              <a:avLst/>
            </a:prstGeom>
          </p:spPr>
          <p:txBody>
            <a:bodyPr wrap="square" lIns="0" tIns="0" rIns="0" bIns="0" rtlCol="0" anchor="t">
              <a:spAutoFit/>
            </a:bodyPr>
            <a:lstStyle/>
            <a:p>
              <a:pPr marL="0" lvl="1" indent="0" algn="ctr">
                <a:lnSpc>
                  <a:spcPts val="3249"/>
                </a:lnSpc>
                <a:spcBef>
                  <a:spcPct val="0"/>
                </a:spcBef>
              </a:pPr>
              <a:r>
                <a:rPr lang="de-DE" sz="1600" dirty="0">
                  <a:latin typeface="Atkinson Hyperlegible" panose="020B0604020202020204" charset="0"/>
                </a:rPr>
                <a:t>Durch den Einsatz spezieller Strukturen und Materialien lassen sich Bauteile produzieren, die gleichzeitig leichter und dennoch äußerst robust sind. Dies verbessert die Leistungsfähigkeit von Maschinen und reduziert den Energieverbrauch. Branchen wie Luft- und Raumfahrt oder Automobil profitieren besonders davon.</a:t>
              </a:r>
              <a:endParaRPr lang="en-US" sz="1600" dirty="0">
                <a:solidFill>
                  <a:srgbClr val="363464"/>
                </a:solidFill>
                <a:latin typeface="Atkinson Hyperlegible" panose="020B0604020202020204" charset="0"/>
                <a:ea typeface="Atkinson Hyperlegible"/>
                <a:cs typeface="Atkinson Hyperlegible"/>
                <a:sym typeface="Atkinson Hyperlegible"/>
              </a:endParaRPr>
            </a:p>
          </p:txBody>
        </p:sp>
      </p:grpSp>
      <p:grpSp>
        <p:nvGrpSpPr>
          <p:cNvPr id="74" name="Group 21">
            <a:extLst>
              <a:ext uri="{FF2B5EF4-FFF2-40B4-BE49-F238E27FC236}">
                <a16:creationId xmlns:a16="http://schemas.microsoft.com/office/drawing/2014/main" id="{25D62683-FEBB-F613-ED88-B89520C2491F}"/>
              </a:ext>
            </a:extLst>
          </p:cNvPr>
          <p:cNvGrpSpPr/>
          <p:nvPr/>
        </p:nvGrpSpPr>
        <p:grpSpPr>
          <a:xfrm>
            <a:off x="10812949" y="3577970"/>
            <a:ext cx="4565377" cy="5861026"/>
            <a:chOff x="-50124" y="-241102"/>
            <a:chExt cx="5511417" cy="6280149"/>
          </a:xfrm>
        </p:grpSpPr>
        <p:grpSp>
          <p:nvGrpSpPr>
            <p:cNvPr id="75" name="Group 22">
              <a:extLst>
                <a:ext uri="{FF2B5EF4-FFF2-40B4-BE49-F238E27FC236}">
                  <a16:creationId xmlns:a16="http://schemas.microsoft.com/office/drawing/2014/main" id="{9040DF67-3720-A650-82D4-24C2D1A7FD9F}"/>
                </a:ext>
              </a:extLst>
            </p:cNvPr>
            <p:cNvGrpSpPr/>
            <p:nvPr/>
          </p:nvGrpSpPr>
          <p:grpSpPr>
            <a:xfrm>
              <a:off x="-50124" y="-241102"/>
              <a:ext cx="5511417" cy="4359880"/>
              <a:chOff x="-9901" y="-47625"/>
              <a:chExt cx="1088675" cy="861211"/>
            </a:xfrm>
          </p:grpSpPr>
          <p:sp>
            <p:nvSpPr>
              <p:cNvPr id="78" name="Freeform 23">
                <a:extLst>
                  <a:ext uri="{FF2B5EF4-FFF2-40B4-BE49-F238E27FC236}">
                    <a16:creationId xmlns:a16="http://schemas.microsoft.com/office/drawing/2014/main" id="{F0824577-ED14-A49D-27B1-C367C9228600}"/>
                  </a:ext>
                </a:extLst>
              </p:cNvPr>
              <p:cNvSpPr/>
              <p:nvPr/>
            </p:nvSpPr>
            <p:spPr>
              <a:xfrm>
                <a:off x="-9901" y="0"/>
                <a:ext cx="1088675" cy="813586"/>
              </a:xfrm>
              <a:custGeom>
                <a:avLst/>
                <a:gdLst/>
                <a:ahLst/>
                <a:cxnLst/>
                <a:rect l="l" t="t" r="r" b="b"/>
                <a:pathLst>
                  <a:path w="1078774" h="399087">
                    <a:moveTo>
                      <a:pt x="0" y="0"/>
                    </a:moveTo>
                    <a:lnTo>
                      <a:pt x="1078774" y="0"/>
                    </a:lnTo>
                    <a:lnTo>
                      <a:pt x="1078774" y="399087"/>
                    </a:lnTo>
                    <a:lnTo>
                      <a:pt x="0" y="399087"/>
                    </a:lnTo>
                    <a:close/>
                  </a:path>
                </a:pathLst>
              </a:custGeom>
              <a:solidFill>
                <a:srgbClr val="FFFFFF"/>
              </a:solidFill>
            </p:spPr>
            <p:txBody>
              <a:bodyPr/>
              <a:lstStyle/>
              <a:p>
                <a:endParaRPr lang="de-DE" dirty="0"/>
              </a:p>
            </p:txBody>
          </p:sp>
          <p:sp>
            <p:nvSpPr>
              <p:cNvPr id="79" name="TextBox 24">
                <a:extLst>
                  <a:ext uri="{FF2B5EF4-FFF2-40B4-BE49-F238E27FC236}">
                    <a16:creationId xmlns:a16="http://schemas.microsoft.com/office/drawing/2014/main" id="{8584CC09-B44F-B5F2-C39F-61CD28A21E93}"/>
                  </a:ext>
                </a:extLst>
              </p:cNvPr>
              <p:cNvSpPr txBox="1"/>
              <p:nvPr/>
            </p:nvSpPr>
            <p:spPr>
              <a:xfrm>
                <a:off x="0" y="-47625"/>
                <a:ext cx="1078774" cy="446712"/>
              </a:xfrm>
              <a:prstGeom prst="rect">
                <a:avLst/>
              </a:prstGeom>
            </p:spPr>
            <p:txBody>
              <a:bodyPr lIns="152400" tIns="152400" rIns="152400" bIns="152400" rtlCol="0" anchor="t"/>
              <a:lstStyle/>
              <a:p>
                <a:pPr marL="0" lvl="1" indent="0" algn="ctr">
                  <a:lnSpc>
                    <a:spcPts val="3220"/>
                  </a:lnSpc>
                  <a:spcBef>
                    <a:spcPct val="0"/>
                  </a:spcBef>
                </a:pPr>
                <a:endParaRPr/>
              </a:p>
            </p:txBody>
          </p:sp>
        </p:grpSp>
        <p:sp>
          <p:nvSpPr>
            <p:cNvPr id="76" name="Freeform 26">
              <a:extLst>
                <a:ext uri="{FF2B5EF4-FFF2-40B4-BE49-F238E27FC236}">
                  <a16:creationId xmlns:a16="http://schemas.microsoft.com/office/drawing/2014/main" id="{BF2DA74F-4861-CBDA-52FC-5028724B1615}"/>
                </a:ext>
              </a:extLst>
            </p:cNvPr>
            <p:cNvSpPr/>
            <p:nvPr/>
          </p:nvSpPr>
          <p:spPr>
            <a:xfrm>
              <a:off x="0" y="4492155"/>
              <a:ext cx="5444262" cy="1546892"/>
            </a:xfrm>
            <a:custGeom>
              <a:avLst/>
              <a:gdLst/>
              <a:ahLst/>
              <a:cxnLst/>
              <a:rect l="l" t="t" r="r" b="b"/>
              <a:pathLst>
                <a:path w="735851" h="158144">
                  <a:moveTo>
                    <a:pt x="0" y="0"/>
                  </a:moveTo>
                  <a:lnTo>
                    <a:pt x="735851" y="0"/>
                  </a:lnTo>
                  <a:lnTo>
                    <a:pt x="735851" y="158144"/>
                  </a:lnTo>
                  <a:lnTo>
                    <a:pt x="0" y="158144"/>
                  </a:lnTo>
                  <a:close/>
                </a:path>
              </a:pathLst>
            </a:custGeom>
            <a:solidFill>
              <a:srgbClr val="759C5C"/>
            </a:solidFill>
          </p:spPr>
          <p:txBody>
            <a:bodyPr/>
            <a:lstStyle/>
            <a:p>
              <a:endParaRPr lang="de-DE" dirty="0"/>
            </a:p>
          </p:txBody>
        </p:sp>
        <p:sp>
          <p:nvSpPr>
            <p:cNvPr id="77" name="TextBox 28">
              <a:extLst>
                <a:ext uri="{FF2B5EF4-FFF2-40B4-BE49-F238E27FC236}">
                  <a16:creationId xmlns:a16="http://schemas.microsoft.com/office/drawing/2014/main" id="{2664B618-9E2F-6F24-B164-D730A6027B99}"/>
                </a:ext>
              </a:extLst>
            </p:cNvPr>
            <p:cNvSpPr txBox="1"/>
            <p:nvPr/>
          </p:nvSpPr>
          <p:spPr>
            <a:xfrm>
              <a:off x="265998" y="230628"/>
              <a:ext cx="4895230" cy="3920191"/>
            </a:xfrm>
            <a:prstGeom prst="rect">
              <a:avLst/>
            </a:prstGeom>
          </p:spPr>
          <p:txBody>
            <a:bodyPr wrap="square" lIns="0" tIns="0" rIns="0" bIns="0" rtlCol="0" anchor="t">
              <a:spAutoFit/>
            </a:bodyPr>
            <a:lstStyle/>
            <a:p>
              <a:pPr marL="0" lvl="1" algn="ctr">
                <a:lnSpc>
                  <a:spcPct val="150000"/>
                </a:lnSpc>
                <a:spcBef>
                  <a:spcPct val="0"/>
                </a:spcBef>
              </a:pPr>
              <a:r>
                <a:rPr lang="de-DE" sz="1600" dirty="0">
                  <a:latin typeface="Atkinson Hyperlegible" panose="020B0604020202020204" charset="0"/>
                </a:rPr>
                <a:t>Durch den Einsatz von 3D-Druck lassen sich Werkzeuge, Halterungen und Vorrichtungen präzise auf Produktionsprozesse abstimmen. Unternehmen profitieren von einer deutlich höheren Flexibilität, da Hilfsmittel schnell entwickelt und direkt im eigenen Betrieb gefertigt werden können. Dies reduziert den Zeit- und Kostenaufwand, und steigert die Effizienz und Innovationsgeschwindigkeit in der Fertigung.</a:t>
              </a:r>
            </a:p>
          </p:txBody>
        </p:sp>
      </p:grpSp>
      <p:pic>
        <p:nvPicPr>
          <p:cNvPr id="12" name="Grafik 11">
            <a:extLst>
              <a:ext uri="{FF2B5EF4-FFF2-40B4-BE49-F238E27FC236}">
                <a16:creationId xmlns:a16="http://schemas.microsoft.com/office/drawing/2014/main" id="{848420E2-AB6E-280B-4A25-A91FF406F019}"/>
              </a:ext>
            </a:extLst>
          </p:cNvPr>
          <p:cNvPicPr>
            <a:picLocks noChangeAspect="1"/>
          </p:cNvPicPr>
          <p:nvPr/>
        </p:nvPicPr>
        <p:blipFill>
          <a:blip r:embed="rId7" cstate="screen">
            <a:extLst>
              <a:ext uri="{28A0092B-C50C-407E-A947-70E740481C1C}">
                <a14:useLocalDpi xmlns:a14="http://schemas.microsoft.com/office/drawing/2010/main"/>
              </a:ext>
            </a:extLst>
          </a:blip>
          <a:stretch>
            <a:fillRect/>
          </a:stretch>
        </p:blipFill>
        <p:spPr>
          <a:xfrm>
            <a:off x="6430215" y="7790943"/>
            <a:ext cx="2802155" cy="1868103"/>
          </a:xfrm>
          <a:prstGeom prst="rect">
            <a:avLst/>
          </a:prstGeom>
        </p:spPr>
      </p:pic>
      <p:pic>
        <p:nvPicPr>
          <p:cNvPr id="16" name="Grafik 15">
            <a:extLst>
              <a:ext uri="{FF2B5EF4-FFF2-40B4-BE49-F238E27FC236}">
                <a16:creationId xmlns:a16="http://schemas.microsoft.com/office/drawing/2014/main" id="{0472093A-EA37-8EFA-9BC9-FAA5F6F00B82}"/>
              </a:ext>
            </a:extLst>
          </p:cNvPr>
          <p:cNvPicPr>
            <a:picLocks noChangeAspect="1"/>
          </p:cNvPicPr>
          <p:nvPr/>
        </p:nvPicPr>
        <p:blipFill>
          <a:blip r:embed="rId8" cstate="screen">
            <a:extLst>
              <a:ext uri="{28A0092B-C50C-407E-A947-70E740481C1C}">
                <a14:useLocalDpi xmlns:a14="http://schemas.microsoft.com/office/drawing/2010/main"/>
              </a:ext>
            </a:extLst>
          </a:blip>
          <a:stretch>
            <a:fillRect/>
          </a:stretch>
        </p:blipFill>
        <p:spPr>
          <a:xfrm>
            <a:off x="1425218" y="7831546"/>
            <a:ext cx="2835204" cy="1890136"/>
          </a:xfrm>
          <a:prstGeom prst="rect">
            <a:avLst/>
          </a:prstGeom>
        </p:spPr>
      </p:pic>
      <p:pic>
        <p:nvPicPr>
          <p:cNvPr id="17" name="Grafik 16">
            <a:extLst>
              <a:ext uri="{FF2B5EF4-FFF2-40B4-BE49-F238E27FC236}">
                <a16:creationId xmlns:a16="http://schemas.microsoft.com/office/drawing/2014/main" id="{173CE4AB-719A-B944-745F-B03004FA9E3A}"/>
              </a:ext>
            </a:extLst>
          </p:cNvPr>
          <p:cNvPicPr>
            <a:picLocks noChangeAspect="1"/>
          </p:cNvPicPr>
          <p:nvPr/>
        </p:nvPicPr>
        <p:blipFill>
          <a:blip r:embed="rId9" cstate="screen">
            <a:extLst>
              <a:ext uri="{28A0092B-C50C-407E-A947-70E740481C1C}">
                <a14:useLocalDpi xmlns:a14="http://schemas.microsoft.com/office/drawing/2010/main"/>
              </a:ext>
            </a:extLst>
          </a:blip>
          <a:stretch>
            <a:fillRect/>
          </a:stretch>
        </p:blipFill>
        <p:spPr>
          <a:xfrm>
            <a:off x="11760399" y="7790395"/>
            <a:ext cx="2834432" cy="1891511"/>
          </a:xfrm>
          <a:prstGeom prst="rect">
            <a:avLst/>
          </a:prstGeom>
        </p:spPr>
      </p:pic>
    </p:spTree>
    <p:extLst>
      <p:ext uri="{BB962C8B-B14F-4D97-AF65-F5344CB8AC3E}">
        <p14:creationId xmlns:p14="http://schemas.microsoft.com/office/powerpoint/2010/main" val="230628011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BDBBF1"/>
        </a:solidFill>
        <a:effectLst/>
      </p:bgPr>
    </p:bg>
    <p:spTree>
      <p:nvGrpSpPr>
        <p:cNvPr id="1" name="">
          <a:extLst>
            <a:ext uri="{FF2B5EF4-FFF2-40B4-BE49-F238E27FC236}">
              <a16:creationId xmlns:a16="http://schemas.microsoft.com/office/drawing/2014/main" id="{04B698C5-55E2-2AFE-0393-00B3BBBB8BC2}"/>
            </a:ext>
          </a:extLst>
        </p:cNvPr>
        <p:cNvGrpSpPr/>
        <p:nvPr/>
      </p:nvGrpSpPr>
      <p:grpSpPr>
        <a:xfrm>
          <a:off x="0" y="0"/>
          <a:ext cx="0" cy="0"/>
          <a:chOff x="0" y="0"/>
          <a:chExt cx="0" cy="0"/>
        </a:xfrm>
      </p:grpSpPr>
      <p:sp>
        <p:nvSpPr>
          <p:cNvPr id="2" name="Freeform 2">
            <a:extLst>
              <a:ext uri="{FF2B5EF4-FFF2-40B4-BE49-F238E27FC236}">
                <a16:creationId xmlns:a16="http://schemas.microsoft.com/office/drawing/2014/main" id="{A1447746-AC6F-7266-F5F5-25D40FA7BD94}"/>
              </a:ext>
            </a:extLst>
          </p:cNvPr>
          <p:cNvSpPr/>
          <p:nvPr/>
        </p:nvSpPr>
        <p:spPr>
          <a:xfrm rot="5320451">
            <a:off x="3556092" y="-2861681"/>
            <a:ext cx="10239465" cy="17527298"/>
          </a:xfrm>
          <a:custGeom>
            <a:avLst/>
            <a:gdLst/>
            <a:ahLst/>
            <a:cxnLst/>
            <a:rect l="l" t="t" r="r" b="b"/>
            <a:pathLst>
              <a:path w="12396580" h="17527298">
                <a:moveTo>
                  <a:pt x="0" y="0"/>
                </a:moveTo>
                <a:lnTo>
                  <a:pt x="12396580" y="0"/>
                </a:lnTo>
                <a:lnTo>
                  <a:pt x="12396580" y="17527298"/>
                </a:lnTo>
                <a:lnTo>
                  <a:pt x="0" y="17527298"/>
                </a:lnTo>
                <a:lnTo>
                  <a:pt x="0" y="0"/>
                </a:lnTo>
                <a:close/>
              </a:path>
            </a:pathLst>
          </a:custGeom>
          <a:blipFill>
            <a:blip r:embed="rId3">
              <a:extLst>
                <a:ext uri="{96DAC541-7B7A-43D3-8B79-37D633B846F1}">
                  <asvg:svgBlip xmlns:asvg="http://schemas.microsoft.com/office/drawing/2016/SVG/main" r:embed="rId4"/>
                </a:ext>
              </a:extLst>
            </a:blip>
            <a:stretch>
              <a:fillRect/>
            </a:stretch>
          </a:blipFill>
          <a:ln cap="sq">
            <a:noFill/>
            <a:prstDash val="solid"/>
            <a:miter/>
          </a:ln>
        </p:spPr>
        <p:txBody>
          <a:bodyPr/>
          <a:lstStyle/>
          <a:p>
            <a:endParaRPr lang="de-DE"/>
          </a:p>
        </p:txBody>
      </p:sp>
      <p:grpSp>
        <p:nvGrpSpPr>
          <p:cNvPr id="3" name="Group 3">
            <a:extLst>
              <a:ext uri="{FF2B5EF4-FFF2-40B4-BE49-F238E27FC236}">
                <a16:creationId xmlns:a16="http://schemas.microsoft.com/office/drawing/2014/main" id="{F4D46178-27D0-E9BD-1640-4B9F74B63349}"/>
              </a:ext>
            </a:extLst>
          </p:cNvPr>
          <p:cNvGrpSpPr/>
          <p:nvPr/>
        </p:nvGrpSpPr>
        <p:grpSpPr>
          <a:xfrm rot="-74165">
            <a:off x="981809" y="420391"/>
            <a:ext cx="12182437" cy="1385909"/>
            <a:chOff x="0" y="0"/>
            <a:chExt cx="9660999" cy="1719936"/>
          </a:xfrm>
        </p:grpSpPr>
        <p:sp>
          <p:nvSpPr>
            <p:cNvPr id="4" name="Freeform 4">
              <a:extLst>
                <a:ext uri="{FF2B5EF4-FFF2-40B4-BE49-F238E27FC236}">
                  <a16:creationId xmlns:a16="http://schemas.microsoft.com/office/drawing/2014/main" id="{9A4A8AAB-2188-376B-23EC-149C6A6E1947}"/>
                </a:ext>
              </a:extLst>
            </p:cNvPr>
            <p:cNvSpPr/>
            <p:nvPr/>
          </p:nvSpPr>
          <p:spPr>
            <a:xfrm>
              <a:off x="-10795" y="-1905"/>
              <a:ext cx="9671667" cy="1721714"/>
            </a:xfrm>
            <a:custGeom>
              <a:avLst/>
              <a:gdLst/>
              <a:ahLst/>
              <a:cxnLst/>
              <a:rect l="l" t="t" r="r" b="b"/>
              <a:pathLst>
                <a:path w="9671667" h="1721714">
                  <a:moveTo>
                    <a:pt x="9655538" y="186309"/>
                  </a:moveTo>
                  <a:cubicBezTo>
                    <a:pt x="9655157" y="125349"/>
                    <a:pt x="9664555" y="8509"/>
                    <a:pt x="9664555" y="8509"/>
                  </a:cubicBezTo>
                  <a:lnTo>
                    <a:pt x="9519648" y="6223"/>
                  </a:lnTo>
                  <a:lnTo>
                    <a:pt x="9314162" y="16002"/>
                  </a:lnTo>
                  <a:cubicBezTo>
                    <a:pt x="9314162" y="16002"/>
                    <a:pt x="8980534" y="0"/>
                    <a:pt x="8948656" y="14986"/>
                  </a:cubicBezTo>
                  <a:cubicBezTo>
                    <a:pt x="8916652" y="29972"/>
                    <a:pt x="8850739" y="6223"/>
                    <a:pt x="8850739" y="6223"/>
                  </a:cubicBezTo>
                  <a:lnTo>
                    <a:pt x="931164" y="4318"/>
                  </a:lnTo>
                  <a:lnTo>
                    <a:pt x="640207" y="3556"/>
                  </a:lnTo>
                  <a:lnTo>
                    <a:pt x="413258" y="11430"/>
                  </a:lnTo>
                  <a:lnTo>
                    <a:pt x="149479" y="10668"/>
                  </a:lnTo>
                  <a:lnTo>
                    <a:pt x="49403" y="1905"/>
                  </a:lnTo>
                  <a:cubicBezTo>
                    <a:pt x="33528" y="1905"/>
                    <a:pt x="20701" y="14605"/>
                    <a:pt x="20701" y="30480"/>
                  </a:cubicBezTo>
                  <a:lnTo>
                    <a:pt x="36957" y="275590"/>
                  </a:lnTo>
                  <a:lnTo>
                    <a:pt x="19177" y="546989"/>
                  </a:lnTo>
                  <a:lnTo>
                    <a:pt x="17018" y="1076046"/>
                  </a:lnTo>
                  <a:lnTo>
                    <a:pt x="25019" y="1254862"/>
                  </a:lnTo>
                  <a:cubicBezTo>
                    <a:pt x="25019" y="1254862"/>
                    <a:pt x="0" y="1296010"/>
                    <a:pt x="16002" y="1456030"/>
                  </a:cubicBezTo>
                  <a:cubicBezTo>
                    <a:pt x="32004" y="1616050"/>
                    <a:pt x="49276" y="1711300"/>
                    <a:pt x="49276" y="1711300"/>
                  </a:cubicBezTo>
                  <a:lnTo>
                    <a:pt x="132842" y="1711554"/>
                  </a:lnTo>
                  <a:lnTo>
                    <a:pt x="305562" y="1695044"/>
                  </a:lnTo>
                  <a:lnTo>
                    <a:pt x="532511" y="1712570"/>
                  </a:lnTo>
                  <a:lnTo>
                    <a:pt x="771144" y="1721714"/>
                  </a:lnTo>
                  <a:lnTo>
                    <a:pt x="906526" y="1696568"/>
                  </a:lnTo>
                  <a:lnTo>
                    <a:pt x="1008761" y="1713840"/>
                  </a:lnTo>
                  <a:lnTo>
                    <a:pt x="8915509" y="1715745"/>
                  </a:lnTo>
                  <a:lnTo>
                    <a:pt x="9158460" y="1716380"/>
                  </a:lnTo>
                  <a:lnTo>
                    <a:pt x="9395315" y="1706728"/>
                  </a:lnTo>
                  <a:lnTo>
                    <a:pt x="9581624" y="1717523"/>
                  </a:lnTo>
                  <a:lnTo>
                    <a:pt x="9659094" y="1717777"/>
                  </a:lnTo>
                  <a:lnTo>
                    <a:pt x="9659475" y="1569822"/>
                  </a:lnTo>
                  <a:lnTo>
                    <a:pt x="9659729" y="1456157"/>
                  </a:lnTo>
                  <a:lnTo>
                    <a:pt x="9651855" y="1250671"/>
                  </a:lnTo>
                  <a:lnTo>
                    <a:pt x="9660746" y="1082523"/>
                  </a:lnTo>
                  <a:lnTo>
                    <a:pt x="9662523" y="671576"/>
                  </a:lnTo>
                  <a:lnTo>
                    <a:pt x="9671667" y="424561"/>
                  </a:lnTo>
                  <a:cubicBezTo>
                    <a:pt x="9671667" y="424561"/>
                    <a:pt x="9655665" y="247015"/>
                    <a:pt x="9655284" y="186055"/>
                  </a:cubicBezTo>
                  <a:close/>
                </a:path>
              </a:pathLst>
            </a:custGeom>
            <a:solidFill>
              <a:srgbClr val="759C5C"/>
            </a:solidFill>
          </p:spPr>
          <p:txBody>
            <a:bodyPr/>
            <a:lstStyle/>
            <a:p>
              <a:endParaRPr lang="de-DE"/>
            </a:p>
          </p:txBody>
        </p:sp>
      </p:grpSp>
      <p:grpSp>
        <p:nvGrpSpPr>
          <p:cNvPr id="5" name="Group 5">
            <a:extLst>
              <a:ext uri="{FF2B5EF4-FFF2-40B4-BE49-F238E27FC236}">
                <a16:creationId xmlns:a16="http://schemas.microsoft.com/office/drawing/2014/main" id="{C645D68D-5E23-21A6-0522-7FC52DED2B59}"/>
              </a:ext>
            </a:extLst>
          </p:cNvPr>
          <p:cNvGrpSpPr/>
          <p:nvPr/>
        </p:nvGrpSpPr>
        <p:grpSpPr>
          <a:xfrm>
            <a:off x="990501" y="2772026"/>
            <a:ext cx="13734142" cy="1223166"/>
            <a:chOff x="-127336" y="-9937"/>
            <a:chExt cx="16580138" cy="1310635"/>
          </a:xfrm>
        </p:grpSpPr>
        <p:sp>
          <p:nvSpPr>
            <p:cNvPr id="6" name="Freeform 6">
              <a:extLst>
                <a:ext uri="{FF2B5EF4-FFF2-40B4-BE49-F238E27FC236}">
                  <a16:creationId xmlns:a16="http://schemas.microsoft.com/office/drawing/2014/main" id="{BED3A8D7-F45F-2C23-02BC-51E166E3AEEC}"/>
                </a:ext>
              </a:extLst>
            </p:cNvPr>
            <p:cNvSpPr/>
            <p:nvPr/>
          </p:nvSpPr>
          <p:spPr>
            <a:xfrm>
              <a:off x="-127336" y="15688"/>
              <a:ext cx="4472316" cy="1285010"/>
            </a:xfrm>
            <a:custGeom>
              <a:avLst/>
              <a:gdLst/>
              <a:ahLst/>
              <a:cxnLst/>
              <a:rect l="l" t="t" r="r" b="b"/>
              <a:pathLst>
                <a:path w="4119358" h="1160809">
                  <a:moveTo>
                    <a:pt x="0" y="0"/>
                  </a:moveTo>
                  <a:lnTo>
                    <a:pt x="4119358" y="0"/>
                  </a:lnTo>
                  <a:lnTo>
                    <a:pt x="4119358" y="1160809"/>
                  </a:lnTo>
                  <a:lnTo>
                    <a:pt x="0" y="1160809"/>
                  </a:lnTo>
                  <a:lnTo>
                    <a:pt x="0" y="0"/>
                  </a:lnTo>
                  <a:close/>
                </a:path>
              </a:pathLst>
            </a:custGeom>
            <a:blipFill>
              <a:blip r:embed="rId5">
                <a:extLst>
                  <a:ext uri="{96DAC541-7B7A-43D3-8B79-37D633B846F1}">
                    <asvg:svgBlip xmlns:asvg="http://schemas.microsoft.com/office/drawing/2016/SVG/main" r:embed="rId6"/>
                  </a:ext>
                </a:extLst>
              </a:blip>
              <a:stretch>
                <a:fillRect r="-42189"/>
              </a:stretch>
            </a:blipFill>
          </p:spPr>
          <p:txBody>
            <a:bodyPr/>
            <a:lstStyle/>
            <a:p>
              <a:pPr algn="ctr"/>
              <a:r>
                <a:rPr lang="de-DE" sz="2400" b="1" dirty="0">
                  <a:solidFill>
                    <a:srgbClr val="363464"/>
                  </a:solidFill>
                  <a:latin typeface="Atkinson Hyperlegible Bold" panose="020B0604020202020204" charset="0"/>
                </a:rPr>
                <a:t>Maßgeschneiderte Prothesen und Orthesen </a:t>
              </a:r>
            </a:p>
          </p:txBody>
        </p:sp>
        <p:sp>
          <p:nvSpPr>
            <p:cNvPr id="7" name="Freeform 7">
              <a:extLst>
                <a:ext uri="{FF2B5EF4-FFF2-40B4-BE49-F238E27FC236}">
                  <a16:creationId xmlns:a16="http://schemas.microsoft.com/office/drawing/2014/main" id="{B153DAA9-85C4-4605-5697-30505C04FD52}"/>
                </a:ext>
              </a:extLst>
            </p:cNvPr>
            <p:cNvSpPr/>
            <p:nvPr/>
          </p:nvSpPr>
          <p:spPr>
            <a:xfrm>
              <a:off x="6336387" y="0"/>
              <a:ext cx="4119358" cy="1160809"/>
            </a:xfrm>
            <a:custGeom>
              <a:avLst/>
              <a:gdLst/>
              <a:ahLst/>
              <a:cxnLst/>
              <a:rect l="l" t="t" r="r" b="b"/>
              <a:pathLst>
                <a:path w="4119358" h="1160809">
                  <a:moveTo>
                    <a:pt x="0" y="0"/>
                  </a:moveTo>
                  <a:lnTo>
                    <a:pt x="4119359" y="0"/>
                  </a:lnTo>
                  <a:lnTo>
                    <a:pt x="4119359" y="1160809"/>
                  </a:lnTo>
                  <a:lnTo>
                    <a:pt x="0" y="1160809"/>
                  </a:lnTo>
                  <a:lnTo>
                    <a:pt x="0" y="0"/>
                  </a:lnTo>
                  <a:close/>
                </a:path>
              </a:pathLst>
            </a:custGeom>
            <a:blipFill>
              <a:blip r:embed="rId5">
                <a:extLst>
                  <a:ext uri="{96DAC541-7B7A-43D3-8B79-37D633B846F1}">
                    <asvg:svgBlip xmlns:asvg="http://schemas.microsoft.com/office/drawing/2016/SVG/main" r:embed="rId6"/>
                  </a:ext>
                </a:extLst>
              </a:blip>
              <a:stretch>
                <a:fillRect r="-42189"/>
              </a:stretch>
            </a:blipFill>
          </p:spPr>
          <p:txBody>
            <a:bodyPr/>
            <a:lstStyle/>
            <a:p>
              <a:endParaRPr lang="de-DE"/>
            </a:p>
          </p:txBody>
        </p:sp>
        <p:sp>
          <p:nvSpPr>
            <p:cNvPr id="8" name="Freeform 8">
              <a:extLst>
                <a:ext uri="{FF2B5EF4-FFF2-40B4-BE49-F238E27FC236}">
                  <a16:creationId xmlns:a16="http://schemas.microsoft.com/office/drawing/2014/main" id="{BA97B5E9-718C-254F-C533-DC4653112F49}"/>
                </a:ext>
              </a:extLst>
            </p:cNvPr>
            <p:cNvSpPr/>
            <p:nvPr/>
          </p:nvSpPr>
          <p:spPr>
            <a:xfrm>
              <a:off x="12162691" y="-9937"/>
              <a:ext cx="4119358" cy="1160809"/>
            </a:xfrm>
            <a:custGeom>
              <a:avLst/>
              <a:gdLst/>
              <a:ahLst/>
              <a:cxnLst/>
              <a:rect l="l" t="t" r="r" b="b"/>
              <a:pathLst>
                <a:path w="4119358" h="1160809">
                  <a:moveTo>
                    <a:pt x="0" y="0"/>
                  </a:moveTo>
                  <a:lnTo>
                    <a:pt x="4119358" y="0"/>
                  </a:lnTo>
                  <a:lnTo>
                    <a:pt x="4119358" y="1160809"/>
                  </a:lnTo>
                  <a:lnTo>
                    <a:pt x="0" y="1160809"/>
                  </a:lnTo>
                  <a:lnTo>
                    <a:pt x="0" y="0"/>
                  </a:lnTo>
                  <a:close/>
                </a:path>
              </a:pathLst>
            </a:custGeom>
            <a:blipFill>
              <a:blip r:embed="rId5">
                <a:extLst>
                  <a:ext uri="{96DAC541-7B7A-43D3-8B79-37D633B846F1}">
                    <asvg:svgBlip xmlns:asvg="http://schemas.microsoft.com/office/drawing/2016/SVG/main" r:embed="rId6"/>
                  </a:ext>
                </a:extLst>
              </a:blip>
              <a:stretch>
                <a:fillRect r="-42189"/>
              </a:stretch>
            </a:blipFill>
          </p:spPr>
          <p:txBody>
            <a:bodyPr/>
            <a:lstStyle/>
            <a:p>
              <a:endParaRPr lang="de-DE"/>
            </a:p>
          </p:txBody>
        </p:sp>
        <p:sp>
          <p:nvSpPr>
            <p:cNvPr id="9" name="TextBox 9">
              <a:extLst>
                <a:ext uri="{FF2B5EF4-FFF2-40B4-BE49-F238E27FC236}">
                  <a16:creationId xmlns:a16="http://schemas.microsoft.com/office/drawing/2014/main" id="{576746F9-3D98-B21B-1B7E-7FC93B8D5712}"/>
                </a:ext>
              </a:extLst>
            </p:cNvPr>
            <p:cNvSpPr txBox="1"/>
            <p:nvPr/>
          </p:nvSpPr>
          <p:spPr>
            <a:xfrm>
              <a:off x="0" y="251475"/>
              <a:ext cx="4108147" cy="495710"/>
            </a:xfrm>
            <a:prstGeom prst="rect">
              <a:avLst/>
            </a:prstGeom>
          </p:spPr>
          <p:txBody>
            <a:bodyPr wrap="square" lIns="0" tIns="0" rIns="0" bIns="0" rtlCol="0" anchor="t">
              <a:spAutoFit/>
            </a:bodyPr>
            <a:lstStyle/>
            <a:p>
              <a:pPr algn="ctr">
                <a:lnSpc>
                  <a:spcPts val="3779"/>
                </a:lnSpc>
              </a:pPr>
              <a:r>
                <a:rPr lang="en-US" sz="2700" b="1" dirty="0">
                  <a:solidFill>
                    <a:srgbClr val="363464"/>
                  </a:solidFill>
                  <a:latin typeface="Atkinson Hyperlegible Bold"/>
                  <a:ea typeface="Atkinson Hyperlegible Bold"/>
                  <a:cs typeface="Atkinson Hyperlegible Bold"/>
                  <a:sym typeface="Atkinson Hyperlegible Bold"/>
                </a:rPr>
                <a:t> </a:t>
              </a:r>
            </a:p>
          </p:txBody>
        </p:sp>
        <p:sp>
          <p:nvSpPr>
            <p:cNvPr id="10" name="TextBox 10">
              <a:extLst>
                <a:ext uri="{FF2B5EF4-FFF2-40B4-BE49-F238E27FC236}">
                  <a16:creationId xmlns:a16="http://schemas.microsoft.com/office/drawing/2014/main" id="{F685508C-66D3-4094-439D-5EAFA39008FC}"/>
                </a:ext>
              </a:extLst>
            </p:cNvPr>
            <p:cNvSpPr txBox="1"/>
            <p:nvPr/>
          </p:nvSpPr>
          <p:spPr>
            <a:xfrm>
              <a:off x="6353592" y="174725"/>
              <a:ext cx="4001243" cy="791486"/>
            </a:xfrm>
            <a:prstGeom prst="rect">
              <a:avLst/>
            </a:prstGeom>
          </p:spPr>
          <p:txBody>
            <a:bodyPr wrap="square" lIns="0" tIns="0" rIns="0" bIns="0" rtlCol="0" anchor="t">
              <a:spAutoFit/>
            </a:bodyPr>
            <a:lstStyle/>
            <a:p>
              <a:pPr algn="ctr"/>
              <a:r>
                <a:rPr lang="en-US" sz="2400" b="1" dirty="0" err="1">
                  <a:solidFill>
                    <a:srgbClr val="363464"/>
                  </a:solidFill>
                  <a:latin typeface="Atkinson Hyperlegible Bold"/>
                  <a:ea typeface="Atkinson Hyperlegible Bold"/>
                  <a:cs typeface="Atkinson Hyperlegible Bold"/>
                  <a:sym typeface="Atkinson Hyperlegible Bold"/>
                </a:rPr>
                <a:t>Chirugische</a:t>
              </a:r>
              <a:r>
                <a:rPr lang="en-US" sz="2400" b="1" dirty="0">
                  <a:solidFill>
                    <a:srgbClr val="363464"/>
                  </a:solidFill>
                  <a:latin typeface="Atkinson Hyperlegible Bold"/>
                  <a:ea typeface="Atkinson Hyperlegible Bold"/>
                  <a:cs typeface="Atkinson Hyperlegible Bold"/>
                  <a:sym typeface="Atkinson Hyperlegible Bold"/>
                </a:rPr>
                <a:t> </a:t>
              </a:r>
              <a:r>
                <a:rPr lang="en-US" sz="2400" b="1" dirty="0" err="1">
                  <a:solidFill>
                    <a:srgbClr val="363464"/>
                  </a:solidFill>
                  <a:latin typeface="Atkinson Hyperlegible Bold"/>
                  <a:ea typeface="Atkinson Hyperlegible Bold"/>
                  <a:cs typeface="Atkinson Hyperlegible Bold"/>
                  <a:sym typeface="Atkinson Hyperlegible Bold"/>
                </a:rPr>
                <a:t>Planung</a:t>
              </a:r>
              <a:r>
                <a:rPr lang="en-US" sz="2400" b="1" dirty="0">
                  <a:solidFill>
                    <a:srgbClr val="363464"/>
                  </a:solidFill>
                  <a:latin typeface="Atkinson Hyperlegible Bold"/>
                  <a:ea typeface="Atkinson Hyperlegible Bold"/>
                  <a:cs typeface="Atkinson Hyperlegible Bold"/>
                  <a:sym typeface="Atkinson Hyperlegible Bold"/>
                </a:rPr>
                <a:t> </a:t>
              </a:r>
              <a:r>
                <a:rPr lang="en-US" sz="2400" b="1" dirty="0" err="1">
                  <a:solidFill>
                    <a:srgbClr val="363464"/>
                  </a:solidFill>
                  <a:latin typeface="Atkinson Hyperlegible Bold"/>
                  <a:ea typeface="Atkinson Hyperlegible Bold"/>
                  <a:cs typeface="Atkinson Hyperlegible Bold"/>
                  <a:sym typeface="Atkinson Hyperlegible Bold"/>
                </a:rPr>
                <a:t>mit</a:t>
              </a:r>
              <a:r>
                <a:rPr lang="en-US" sz="2400" b="1" dirty="0">
                  <a:solidFill>
                    <a:srgbClr val="363464"/>
                  </a:solidFill>
                  <a:latin typeface="Atkinson Hyperlegible Bold"/>
                  <a:ea typeface="Atkinson Hyperlegible Bold"/>
                  <a:cs typeface="Atkinson Hyperlegible Bold"/>
                  <a:sym typeface="Atkinson Hyperlegible Bold"/>
                </a:rPr>
                <a:t> 3D-Modellen</a:t>
              </a:r>
            </a:p>
          </p:txBody>
        </p:sp>
        <p:sp>
          <p:nvSpPr>
            <p:cNvPr id="11" name="TextBox 11">
              <a:extLst>
                <a:ext uri="{FF2B5EF4-FFF2-40B4-BE49-F238E27FC236}">
                  <a16:creationId xmlns:a16="http://schemas.microsoft.com/office/drawing/2014/main" id="{FAA6ADBE-0B53-05CE-9FB1-F3EEE45CA378}"/>
                </a:ext>
              </a:extLst>
            </p:cNvPr>
            <p:cNvSpPr txBox="1"/>
            <p:nvPr/>
          </p:nvSpPr>
          <p:spPr>
            <a:xfrm>
              <a:off x="12232536" y="151188"/>
              <a:ext cx="4220266" cy="791487"/>
            </a:xfrm>
            <a:prstGeom prst="rect">
              <a:avLst/>
            </a:prstGeom>
          </p:spPr>
          <p:txBody>
            <a:bodyPr wrap="square" lIns="0" tIns="0" rIns="0" bIns="0" rtlCol="0" anchor="t">
              <a:spAutoFit/>
            </a:bodyPr>
            <a:lstStyle/>
            <a:p>
              <a:pPr algn="ctr"/>
              <a:r>
                <a:rPr lang="en-US" sz="2400" b="1" dirty="0">
                  <a:solidFill>
                    <a:srgbClr val="363464"/>
                  </a:solidFill>
                  <a:latin typeface="Atkinson Hyperlegible Bold"/>
                  <a:ea typeface="Atkinson Hyperlegible Bold"/>
                  <a:cs typeface="Atkinson Hyperlegible Bold"/>
                  <a:sym typeface="Atkinson Hyperlegible Bold"/>
                </a:rPr>
                <a:t>Bioprinting von </a:t>
              </a:r>
              <a:r>
                <a:rPr lang="en-US" sz="2400" b="1" dirty="0" err="1">
                  <a:solidFill>
                    <a:srgbClr val="363464"/>
                  </a:solidFill>
                  <a:latin typeface="Atkinson Hyperlegible Bold"/>
                  <a:ea typeface="Atkinson Hyperlegible Bold"/>
                  <a:cs typeface="Atkinson Hyperlegible Bold"/>
                  <a:sym typeface="Atkinson Hyperlegible Bold"/>
                </a:rPr>
                <a:t>Geweben</a:t>
              </a:r>
              <a:r>
                <a:rPr lang="en-US" sz="2400" b="1" dirty="0">
                  <a:solidFill>
                    <a:srgbClr val="363464"/>
                  </a:solidFill>
                  <a:latin typeface="Atkinson Hyperlegible Bold"/>
                  <a:ea typeface="Atkinson Hyperlegible Bold"/>
                  <a:cs typeface="Atkinson Hyperlegible Bold"/>
                  <a:sym typeface="Atkinson Hyperlegible Bold"/>
                </a:rPr>
                <a:t> und </a:t>
              </a:r>
              <a:r>
                <a:rPr lang="en-US" sz="2400" b="1" dirty="0" err="1">
                  <a:solidFill>
                    <a:srgbClr val="363464"/>
                  </a:solidFill>
                  <a:latin typeface="Atkinson Hyperlegible Bold"/>
                  <a:ea typeface="Atkinson Hyperlegible Bold"/>
                  <a:cs typeface="Atkinson Hyperlegible Bold"/>
                  <a:sym typeface="Atkinson Hyperlegible Bold"/>
                </a:rPr>
                <a:t>Organen</a:t>
              </a:r>
              <a:r>
                <a:rPr lang="en-US" sz="2400" b="1" dirty="0">
                  <a:solidFill>
                    <a:srgbClr val="363464"/>
                  </a:solidFill>
                  <a:latin typeface="Atkinson Hyperlegible Bold"/>
                  <a:ea typeface="Atkinson Hyperlegible Bold"/>
                  <a:cs typeface="Atkinson Hyperlegible Bold"/>
                  <a:sym typeface="Atkinson Hyperlegible Bold"/>
                </a:rPr>
                <a:t> </a:t>
              </a:r>
            </a:p>
          </p:txBody>
        </p:sp>
      </p:grpSp>
      <p:sp>
        <p:nvSpPr>
          <p:cNvPr id="20" name="TextBox 20">
            <a:extLst>
              <a:ext uri="{FF2B5EF4-FFF2-40B4-BE49-F238E27FC236}">
                <a16:creationId xmlns:a16="http://schemas.microsoft.com/office/drawing/2014/main" id="{FDB47D33-F365-9E0D-6189-335166D2FE65}"/>
              </a:ext>
            </a:extLst>
          </p:cNvPr>
          <p:cNvSpPr txBox="1"/>
          <p:nvPr/>
        </p:nvSpPr>
        <p:spPr>
          <a:xfrm rot="-74165">
            <a:off x="586487" y="988850"/>
            <a:ext cx="13068071" cy="917559"/>
          </a:xfrm>
          <a:prstGeom prst="rect">
            <a:avLst/>
          </a:prstGeom>
        </p:spPr>
        <p:txBody>
          <a:bodyPr lIns="0" tIns="0" rIns="0" bIns="0" rtlCol="0" anchor="t">
            <a:spAutoFit/>
          </a:bodyPr>
          <a:lstStyle/>
          <a:p>
            <a:pPr marL="0" lvl="0" indent="0" algn="ctr">
              <a:lnSpc>
                <a:spcPts val="6930"/>
              </a:lnSpc>
              <a:spcBef>
                <a:spcPct val="0"/>
              </a:spcBef>
            </a:pPr>
            <a:r>
              <a:rPr lang="en-US" sz="6600" dirty="0" err="1">
                <a:solidFill>
                  <a:srgbClr val="FFFFFF"/>
                </a:solidFill>
                <a:latin typeface="Pagkaki"/>
                <a:ea typeface="Pagkaki"/>
                <a:cs typeface="Pagkaki"/>
                <a:sym typeface="Pagkaki"/>
              </a:rPr>
              <a:t>Medizin</a:t>
            </a:r>
            <a:r>
              <a:rPr lang="en-US" sz="6600" dirty="0">
                <a:solidFill>
                  <a:srgbClr val="FFFFFF"/>
                </a:solidFill>
                <a:latin typeface="Pagkaki"/>
                <a:ea typeface="Pagkaki"/>
                <a:cs typeface="Pagkaki"/>
                <a:sym typeface="Pagkaki"/>
              </a:rPr>
              <a:t> &amp; </a:t>
            </a:r>
            <a:r>
              <a:rPr lang="en-US" sz="6600" dirty="0" err="1">
                <a:solidFill>
                  <a:srgbClr val="FFFFFF"/>
                </a:solidFill>
                <a:latin typeface="Pagkaki"/>
                <a:ea typeface="Pagkaki"/>
                <a:cs typeface="Pagkaki"/>
                <a:sym typeface="Pagkaki"/>
              </a:rPr>
              <a:t>Gesundheitswesen</a:t>
            </a:r>
            <a:endParaRPr lang="en-US" sz="6600" dirty="0">
              <a:solidFill>
                <a:srgbClr val="FFFFFF"/>
              </a:solidFill>
              <a:latin typeface="Pagkaki"/>
              <a:ea typeface="Pagkaki"/>
              <a:cs typeface="Pagkaki"/>
              <a:sym typeface="Pagkaki"/>
            </a:endParaRPr>
          </a:p>
        </p:txBody>
      </p:sp>
      <p:grpSp>
        <p:nvGrpSpPr>
          <p:cNvPr id="21" name="Group 21">
            <a:extLst>
              <a:ext uri="{FF2B5EF4-FFF2-40B4-BE49-F238E27FC236}">
                <a16:creationId xmlns:a16="http://schemas.microsoft.com/office/drawing/2014/main" id="{C7F4F056-87A4-CA48-D939-A9C74E38BEF5}"/>
              </a:ext>
            </a:extLst>
          </p:cNvPr>
          <p:cNvGrpSpPr/>
          <p:nvPr/>
        </p:nvGrpSpPr>
        <p:grpSpPr>
          <a:xfrm>
            <a:off x="679804" y="3599199"/>
            <a:ext cx="4523857" cy="5861026"/>
            <a:chOff x="0" y="-241102"/>
            <a:chExt cx="5461293" cy="6280149"/>
          </a:xfrm>
        </p:grpSpPr>
        <p:grpSp>
          <p:nvGrpSpPr>
            <p:cNvPr id="22" name="Group 22">
              <a:extLst>
                <a:ext uri="{FF2B5EF4-FFF2-40B4-BE49-F238E27FC236}">
                  <a16:creationId xmlns:a16="http://schemas.microsoft.com/office/drawing/2014/main" id="{4DFD8255-B8AD-2380-DF9F-D3BAE0560985}"/>
                </a:ext>
              </a:extLst>
            </p:cNvPr>
            <p:cNvGrpSpPr/>
            <p:nvPr/>
          </p:nvGrpSpPr>
          <p:grpSpPr>
            <a:xfrm>
              <a:off x="0" y="-241102"/>
              <a:ext cx="5461293" cy="4185857"/>
              <a:chOff x="0" y="-47625"/>
              <a:chExt cx="1078774" cy="826836"/>
            </a:xfrm>
          </p:grpSpPr>
          <p:sp>
            <p:nvSpPr>
              <p:cNvPr id="23" name="Freeform 23">
                <a:extLst>
                  <a:ext uri="{FF2B5EF4-FFF2-40B4-BE49-F238E27FC236}">
                    <a16:creationId xmlns:a16="http://schemas.microsoft.com/office/drawing/2014/main" id="{F9167103-167D-D0F7-09CD-C049E5C1CB8A}"/>
                  </a:ext>
                </a:extLst>
              </p:cNvPr>
              <p:cNvSpPr/>
              <p:nvPr/>
            </p:nvSpPr>
            <p:spPr>
              <a:xfrm>
                <a:off x="0" y="0"/>
                <a:ext cx="1078774" cy="779211"/>
              </a:xfrm>
              <a:custGeom>
                <a:avLst/>
                <a:gdLst/>
                <a:ahLst/>
                <a:cxnLst/>
                <a:rect l="l" t="t" r="r" b="b"/>
                <a:pathLst>
                  <a:path w="1078774" h="399087">
                    <a:moveTo>
                      <a:pt x="0" y="0"/>
                    </a:moveTo>
                    <a:lnTo>
                      <a:pt x="1078774" y="0"/>
                    </a:lnTo>
                    <a:lnTo>
                      <a:pt x="1078774" y="399087"/>
                    </a:lnTo>
                    <a:lnTo>
                      <a:pt x="0" y="399087"/>
                    </a:lnTo>
                    <a:close/>
                  </a:path>
                </a:pathLst>
              </a:custGeom>
              <a:solidFill>
                <a:srgbClr val="FFFFFF"/>
              </a:solidFill>
            </p:spPr>
            <p:txBody>
              <a:bodyPr/>
              <a:lstStyle/>
              <a:p>
                <a:endParaRPr lang="de-DE" dirty="0"/>
              </a:p>
            </p:txBody>
          </p:sp>
          <p:sp>
            <p:nvSpPr>
              <p:cNvPr id="24" name="TextBox 24">
                <a:extLst>
                  <a:ext uri="{FF2B5EF4-FFF2-40B4-BE49-F238E27FC236}">
                    <a16:creationId xmlns:a16="http://schemas.microsoft.com/office/drawing/2014/main" id="{8324EC18-B3DC-7CE3-0FC3-4809BB93039B}"/>
                  </a:ext>
                </a:extLst>
              </p:cNvPr>
              <p:cNvSpPr txBox="1"/>
              <p:nvPr/>
            </p:nvSpPr>
            <p:spPr>
              <a:xfrm>
                <a:off x="0" y="-47625"/>
                <a:ext cx="1078774" cy="446712"/>
              </a:xfrm>
              <a:prstGeom prst="rect">
                <a:avLst/>
              </a:prstGeom>
            </p:spPr>
            <p:txBody>
              <a:bodyPr lIns="152400" tIns="152400" rIns="152400" bIns="152400" rtlCol="0" anchor="t"/>
              <a:lstStyle/>
              <a:p>
                <a:pPr marL="0" lvl="1" indent="0" algn="ctr">
                  <a:lnSpc>
                    <a:spcPts val="3220"/>
                  </a:lnSpc>
                  <a:spcBef>
                    <a:spcPct val="0"/>
                  </a:spcBef>
                </a:pPr>
                <a:endParaRPr/>
              </a:p>
            </p:txBody>
          </p:sp>
        </p:grpSp>
        <p:sp>
          <p:nvSpPr>
            <p:cNvPr id="26" name="Freeform 26">
              <a:extLst>
                <a:ext uri="{FF2B5EF4-FFF2-40B4-BE49-F238E27FC236}">
                  <a16:creationId xmlns:a16="http://schemas.microsoft.com/office/drawing/2014/main" id="{AF064639-86EB-023B-A9E0-C087216DB518}"/>
                </a:ext>
              </a:extLst>
            </p:cNvPr>
            <p:cNvSpPr/>
            <p:nvPr/>
          </p:nvSpPr>
          <p:spPr>
            <a:xfrm>
              <a:off x="0" y="4492155"/>
              <a:ext cx="5444262" cy="1546892"/>
            </a:xfrm>
            <a:custGeom>
              <a:avLst/>
              <a:gdLst/>
              <a:ahLst/>
              <a:cxnLst/>
              <a:rect l="l" t="t" r="r" b="b"/>
              <a:pathLst>
                <a:path w="735851" h="158144">
                  <a:moveTo>
                    <a:pt x="0" y="0"/>
                  </a:moveTo>
                  <a:lnTo>
                    <a:pt x="735851" y="0"/>
                  </a:lnTo>
                  <a:lnTo>
                    <a:pt x="735851" y="158144"/>
                  </a:lnTo>
                  <a:lnTo>
                    <a:pt x="0" y="158144"/>
                  </a:lnTo>
                  <a:close/>
                </a:path>
              </a:pathLst>
            </a:custGeom>
            <a:solidFill>
              <a:srgbClr val="759C5C"/>
            </a:solidFill>
          </p:spPr>
          <p:txBody>
            <a:bodyPr/>
            <a:lstStyle/>
            <a:p>
              <a:endParaRPr lang="de-DE" dirty="0"/>
            </a:p>
          </p:txBody>
        </p:sp>
        <p:sp>
          <p:nvSpPr>
            <p:cNvPr id="28" name="TextBox 28">
              <a:extLst>
                <a:ext uri="{FF2B5EF4-FFF2-40B4-BE49-F238E27FC236}">
                  <a16:creationId xmlns:a16="http://schemas.microsoft.com/office/drawing/2014/main" id="{D4CDDA9D-FB38-6BB8-1657-EBA206539A0E}"/>
                </a:ext>
              </a:extLst>
            </p:cNvPr>
            <p:cNvSpPr txBox="1"/>
            <p:nvPr/>
          </p:nvSpPr>
          <p:spPr>
            <a:xfrm>
              <a:off x="305911" y="450072"/>
              <a:ext cx="4832437" cy="3029769"/>
            </a:xfrm>
            <a:prstGeom prst="rect">
              <a:avLst/>
            </a:prstGeom>
          </p:spPr>
          <p:txBody>
            <a:bodyPr wrap="square" lIns="0" tIns="0" rIns="0" bIns="0" rtlCol="0" anchor="t">
              <a:spAutoFit/>
            </a:bodyPr>
            <a:lstStyle/>
            <a:p>
              <a:pPr marL="0" lvl="1" indent="0" algn="ctr">
                <a:lnSpc>
                  <a:spcPts val="3249"/>
                </a:lnSpc>
                <a:spcBef>
                  <a:spcPct val="0"/>
                </a:spcBef>
              </a:pPr>
              <a:r>
                <a:rPr lang="de-DE" sz="1600" dirty="0">
                  <a:latin typeface="Atkinson Hyperlegible" panose="020B0604020202020204" charset="0"/>
                </a:rPr>
                <a:t>Mit dem 3D-Druck lassen sich erschwingliche, maßgeschneiderte Prothesen und Orthesen herstellen. So erhielt beispielsweise ein Radfahrer aus Bristol nach einem Unfall eine 3D-gedruckte Augenhöhlenprothese, die seine Funktion und Ästhetik wiederherstellte. </a:t>
              </a:r>
              <a:endParaRPr lang="en-US" sz="2000" dirty="0">
                <a:solidFill>
                  <a:srgbClr val="363464"/>
                </a:solidFill>
                <a:latin typeface="Atkinson Hyperlegible" panose="020B0604020202020204" charset="0"/>
                <a:ea typeface="Atkinson Hyperlegible"/>
                <a:cs typeface="Atkinson Hyperlegible"/>
                <a:sym typeface="Atkinson Hyperlegible"/>
              </a:endParaRPr>
            </a:p>
          </p:txBody>
        </p:sp>
      </p:grpSp>
      <p:pic>
        <p:nvPicPr>
          <p:cNvPr id="65" name="Grafik 64">
            <a:extLst>
              <a:ext uri="{FF2B5EF4-FFF2-40B4-BE49-F238E27FC236}">
                <a16:creationId xmlns:a16="http://schemas.microsoft.com/office/drawing/2014/main" id="{BB339491-F681-DEEF-464E-B5A174C8F56A}"/>
              </a:ext>
            </a:extLst>
          </p:cNvPr>
          <p:cNvPicPr>
            <a:picLocks noChangeAspect="1"/>
          </p:cNvPicPr>
          <p:nvPr/>
        </p:nvPicPr>
        <p:blipFill>
          <a:blip r:embed="rId7" cstate="screen">
            <a:extLst>
              <a:ext uri="{28A0092B-C50C-407E-A947-70E740481C1C}">
                <a14:useLocalDpi xmlns:a14="http://schemas.microsoft.com/office/drawing/2010/main"/>
              </a:ext>
            </a:extLst>
          </a:blip>
          <a:stretch>
            <a:fillRect/>
          </a:stretch>
        </p:blipFill>
        <p:spPr>
          <a:xfrm>
            <a:off x="1551035" y="7811551"/>
            <a:ext cx="2781394" cy="1853692"/>
          </a:xfrm>
          <a:prstGeom prst="rect">
            <a:avLst/>
          </a:prstGeom>
        </p:spPr>
      </p:pic>
      <p:grpSp>
        <p:nvGrpSpPr>
          <p:cNvPr id="66" name="Group 21">
            <a:extLst>
              <a:ext uri="{FF2B5EF4-FFF2-40B4-BE49-F238E27FC236}">
                <a16:creationId xmlns:a16="http://schemas.microsoft.com/office/drawing/2014/main" id="{40A7E59A-02D1-5763-A071-FBF7D6C1F7B3}"/>
              </a:ext>
            </a:extLst>
          </p:cNvPr>
          <p:cNvGrpSpPr/>
          <p:nvPr/>
        </p:nvGrpSpPr>
        <p:grpSpPr>
          <a:xfrm>
            <a:off x="5746377" y="3599199"/>
            <a:ext cx="4523857" cy="5861026"/>
            <a:chOff x="0" y="-241102"/>
            <a:chExt cx="5461293" cy="6280149"/>
          </a:xfrm>
        </p:grpSpPr>
        <p:grpSp>
          <p:nvGrpSpPr>
            <p:cNvPr id="67" name="Group 22">
              <a:extLst>
                <a:ext uri="{FF2B5EF4-FFF2-40B4-BE49-F238E27FC236}">
                  <a16:creationId xmlns:a16="http://schemas.microsoft.com/office/drawing/2014/main" id="{219043AD-7DBA-F1F0-CEDD-01A82E1FA3E3}"/>
                </a:ext>
              </a:extLst>
            </p:cNvPr>
            <p:cNvGrpSpPr/>
            <p:nvPr/>
          </p:nvGrpSpPr>
          <p:grpSpPr>
            <a:xfrm>
              <a:off x="0" y="-241102"/>
              <a:ext cx="5461293" cy="4185857"/>
              <a:chOff x="0" y="-47625"/>
              <a:chExt cx="1078774" cy="826836"/>
            </a:xfrm>
          </p:grpSpPr>
          <p:sp>
            <p:nvSpPr>
              <p:cNvPr id="70" name="Freeform 23">
                <a:extLst>
                  <a:ext uri="{FF2B5EF4-FFF2-40B4-BE49-F238E27FC236}">
                    <a16:creationId xmlns:a16="http://schemas.microsoft.com/office/drawing/2014/main" id="{DB3D9873-3D3D-3963-2BE3-583C53A66AA4}"/>
                  </a:ext>
                </a:extLst>
              </p:cNvPr>
              <p:cNvSpPr/>
              <p:nvPr/>
            </p:nvSpPr>
            <p:spPr>
              <a:xfrm>
                <a:off x="0" y="0"/>
                <a:ext cx="1078774" cy="779211"/>
              </a:xfrm>
              <a:custGeom>
                <a:avLst/>
                <a:gdLst/>
                <a:ahLst/>
                <a:cxnLst/>
                <a:rect l="l" t="t" r="r" b="b"/>
                <a:pathLst>
                  <a:path w="1078774" h="399087">
                    <a:moveTo>
                      <a:pt x="0" y="0"/>
                    </a:moveTo>
                    <a:lnTo>
                      <a:pt x="1078774" y="0"/>
                    </a:lnTo>
                    <a:lnTo>
                      <a:pt x="1078774" y="399087"/>
                    </a:lnTo>
                    <a:lnTo>
                      <a:pt x="0" y="399087"/>
                    </a:lnTo>
                    <a:close/>
                  </a:path>
                </a:pathLst>
              </a:custGeom>
              <a:solidFill>
                <a:srgbClr val="FFFFFF"/>
              </a:solidFill>
            </p:spPr>
            <p:txBody>
              <a:bodyPr/>
              <a:lstStyle/>
              <a:p>
                <a:endParaRPr lang="de-DE" dirty="0"/>
              </a:p>
            </p:txBody>
          </p:sp>
          <p:sp>
            <p:nvSpPr>
              <p:cNvPr id="71" name="TextBox 24">
                <a:extLst>
                  <a:ext uri="{FF2B5EF4-FFF2-40B4-BE49-F238E27FC236}">
                    <a16:creationId xmlns:a16="http://schemas.microsoft.com/office/drawing/2014/main" id="{59398F05-65E2-B4D3-5A99-3DC0F8C1FC3C}"/>
                  </a:ext>
                </a:extLst>
              </p:cNvPr>
              <p:cNvSpPr txBox="1"/>
              <p:nvPr/>
            </p:nvSpPr>
            <p:spPr>
              <a:xfrm>
                <a:off x="0" y="-47625"/>
                <a:ext cx="1078774" cy="446712"/>
              </a:xfrm>
              <a:prstGeom prst="rect">
                <a:avLst/>
              </a:prstGeom>
            </p:spPr>
            <p:txBody>
              <a:bodyPr lIns="152400" tIns="152400" rIns="152400" bIns="152400" rtlCol="0" anchor="t"/>
              <a:lstStyle/>
              <a:p>
                <a:pPr marL="0" lvl="1" indent="0" algn="ctr">
                  <a:lnSpc>
                    <a:spcPts val="3220"/>
                  </a:lnSpc>
                  <a:spcBef>
                    <a:spcPct val="0"/>
                  </a:spcBef>
                </a:pPr>
                <a:endParaRPr/>
              </a:p>
            </p:txBody>
          </p:sp>
        </p:grpSp>
        <p:sp>
          <p:nvSpPr>
            <p:cNvPr id="68" name="Freeform 26">
              <a:extLst>
                <a:ext uri="{FF2B5EF4-FFF2-40B4-BE49-F238E27FC236}">
                  <a16:creationId xmlns:a16="http://schemas.microsoft.com/office/drawing/2014/main" id="{6E163665-1E93-F7F1-DFF7-645845261364}"/>
                </a:ext>
              </a:extLst>
            </p:cNvPr>
            <p:cNvSpPr/>
            <p:nvPr/>
          </p:nvSpPr>
          <p:spPr>
            <a:xfrm>
              <a:off x="0" y="4492155"/>
              <a:ext cx="5444262" cy="1546892"/>
            </a:xfrm>
            <a:custGeom>
              <a:avLst/>
              <a:gdLst/>
              <a:ahLst/>
              <a:cxnLst/>
              <a:rect l="l" t="t" r="r" b="b"/>
              <a:pathLst>
                <a:path w="735851" h="158144">
                  <a:moveTo>
                    <a:pt x="0" y="0"/>
                  </a:moveTo>
                  <a:lnTo>
                    <a:pt x="735851" y="0"/>
                  </a:lnTo>
                  <a:lnTo>
                    <a:pt x="735851" y="158144"/>
                  </a:lnTo>
                  <a:lnTo>
                    <a:pt x="0" y="158144"/>
                  </a:lnTo>
                  <a:close/>
                </a:path>
              </a:pathLst>
            </a:custGeom>
            <a:solidFill>
              <a:srgbClr val="759C5C"/>
            </a:solidFill>
          </p:spPr>
          <p:txBody>
            <a:bodyPr/>
            <a:lstStyle/>
            <a:p>
              <a:endParaRPr lang="de-DE" dirty="0"/>
            </a:p>
          </p:txBody>
        </p:sp>
        <p:sp>
          <p:nvSpPr>
            <p:cNvPr id="69" name="TextBox 28">
              <a:extLst>
                <a:ext uri="{FF2B5EF4-FFF2-40B4-BE49-F238E27FC236}">
                  <a16:creationId xmlns:a16="http://schemas.microsoft.com/office/drawing/2014/main" id="{5183E094-CDC3-394B-4BB5-4A3D24A2D44E}"/>
                </a:ext>
              </a:extLst>
            </p:cNvPr>
            <p:cNvSpPr txBox="1"/>
            <p:nvPr/>
          </p:nvSpPr>
          <p:spPr>
            <a:xfrm>
              <a:off x="50123" y="180547"/>
              <a:ext cx="5394139" cy="3469484"/>
            </a:xfrm>
            <a:prstGeom prst="rect">
              <a:avLst/>
            </a:prstGeom>
          </p:spPr>
          <p:txBody>
            <a:bodyPr wrap="square" lIns="0" tIns="0" rIns="0" bIns="0" rtlCol="0" anchor="t">
              <a:spAutoFit/>
            </a:bodyPr>
            <a:lstStyle/>
            <a:p>
              <a:pPr marL="0" lvl="1" algn="ctr">
                <a:lnSpc>
                  <a:spcPts val="3249"/>
                </a:lnSpc>
                <a:spcBef>
                  <a:spcPct val="0"/>
                </a:spcBef>
              </a:pPr>
              <a:r>
                <a:rPr lang="de-DE" sz="1600" dirty="0" err="1">
                  <a:latin typeface="Atkinson Hyperlegible" panose="020B0604020202020204" charset="0"/>
                </a:rPr>
                <a:t>Chirurg:innen</a:t>
              </a:r>
              <a:r>
                <a:rPr lang="de-DE" sz="1600" dirty="0">
                  <a:latin typeface="Atkinson Hyperlegible" panose="020B0604020202020204" charset="0"/>
                </a:rPr>
                <a:t> nutzen 3D-gedruckte anatomische Modelle zur Operationsplanung. Durch das vorherige Anfassen und genaue Studieren der individuellen Anatomie sinkt die Unsicherheit, die Orientierung im OP fällt leichter und Operationszeiten verkürzen sich um bis zu 2,5 Stunden. Zudem steigen Präzision und Sicherheit, während die Kosten deutlich sinken. </a:t>
              </a:r>
              <a:endParaRPr lang="en-US" sz="1600" dirty="0">
                <a:latin typeface="Atkinson Hyperlegible" panose="020B0604020202020204" charset="0"/>
                <a:sym typeface="Atkinson Hyperlegible"/>
              </a:endParaRPr>
            </a:p>
          </p:txBody>
        </p:sp>
      </p:grpSp>
      <p:pic>
        <p:nvPicPr>
          <p:cNvPr id="73" name="Grafik 72">
            <a:extLst>
              <a:ext uri="{FF2B5EF4-FFF2-40B4-BE49-F238E27FC236}">
                <a16:creationId xmlns:a16="http://schemas.microsoft.com/office/drawing/2014/main" id="{B9B1B8B3-4E60-C325-2CD5-EF21C3837D24}"/>
              </a:ext>
            </a:extLst>
          </p:cNvPr>
          <p:cNvPicPr>
            <a:picLocks noChangeAspect="1"/>
          </p:cNvPicPr>
          <p:nvPr/>
        </p:nvPicPr>
        <p:blipFill>
          <a:blip r:embed="rId8" cstate="screen">
            <a:extLst>
              <a:ext uri="{28A0092B-C50C-407E-A947-70E740481C1C}">
                <a14:useLocalDpi xmlns:a14="http://schemas.microsoft.com/office/drawing/2010/main"/>
              </a:ext>
            </a:extLst>
          </a:blip>
          <a:stretch>
            <a:fillRect/>
          </a:stretch>
        </p:blipFill>
        <p:spPr>
          <a:xfrm>
            <a:off x="7165216" y="7646883"/>
            <a:ext cx="1510609" cy="2266161"/>
          </a:xfrm>
          <a:prstGeom prst="rect">
            <a:avLst/>
          </a:prstGeom>
        </p:spPr>
      </p:pic>
      <p:grpSp>
        <p:nvGrpSpPr>
          <p:cNvPr id="74" name="Group 21">
            <a:extLst>
              <a:ext uri="{FF2B5EF4-FFF2-40B4-BE49-F238E27FC236}">
                <a16:creationId xmlns:a16="http://schemas.microsoft.com/office/drawing/2014/main" id="{5D3976F4-AEFB-A863-8CEA-A388BD281277}"/>
              </a:ext>
            </a:extLst>
          </p:cNvPr>
          <p:cNvGrpSpPr/>
          <p:nvPr/>
        </p:nvGrpSpPr>
        <p:grpSpPr>
          <a:xfrm>
            <a:off x="10854469" y="3577970"/>
            <a:ext cx="4523857" cy="5861026"/>
            <a:chOff x="0" y="-241102"/>
            <a:chExt cx="5461293" cy="6280149"/>
          </a:xfrm>
        </p:grpSpPr>
        <p:grpSp>
          <p:nvGrpSpPr>
            <p:cNvPr id="75" name="Group 22">
              <a:extLst>
                <a:ext uri="{FF2B5EF4-FFF2-40B4-BE49-F238E27FC236}">
                  <a16:creationId xmlns:a16="http://schemas.microsoft.com/office/drawing/2014/main" id="{897713CD-7E20-BFC1-7E18-E9EC56FCCFBB}"/>
                </a:ext>
              </a:extLst>
            </p:cNvPr>
            <p:cNvGrpSpPr/>
            <p:nvPr/>
          </p:nvGrpSpPr>
          <p:grpSpPr>
            <a:xfrm>
              <a:off x="0" y="-241102"/>
              <a:ext cx="5461293" cy="4185857"/>
              <a:chOff x="0" y="-47625"/>
              <a:chExt cx="1078774" cy="826836"/>
            </a:xfrm>
          </p:grpSpPr>
          <p:sp>
            <p:nvSpPr>
              <p:cNvPr id="78" name="Freeform 23">
                <a:extLst>
                  <a:ext uri="{FF2B5EF4-FFF2-40B4-BE49-F238E27FC236}">
                    <a16:creationId xmlns:a16="http://schemas.microsoft.com/office/drawing/2014/main" id="{3C92551B-91D9-3ACD-8285-0EA703107554}"/>
                  </a:ext>
                </a:extLst>
              </p:cNvPr>
              <p:cNvSpPr/>
              <p:nvPr/>
            </p:nvSpPr>
            <p:spPr>
              <a:xfrm>
                <a:off x="0" y="0"/>
                <a:ext cx="1078774" cy="779211"/>
              </a:xfrm>
              <a:custGeom>
                <a:avLst/>
                <a:gdLst/>
                <a:ahLst/>
                <a:cxnLst/>
                <a:rect l="l" t="t" r="r" b="b"/>
                <a:pathLst>
                  <a:path w="1078774" h="399087">
                    <a:moveTo>
                      <a:pt x="0" y="0"/>
                    </a:moveTo>
                    <a:lnTo>
                      <a:pt x="1078774" y="0"/>
                    </a:lnTo>
                    <a:lnTo>
                      <a:pt x="1078774" y="399087"/>
                    </a:lnTo>
                    <a:lnTo>
                      <a:pt x="0" y="399087"/>
                    </a:lnTo>
                    <a:close/>
                  </a:path>
                </a:pathLst>
              </a:custGeom>
              <a:solidFill>
                <a:srgbClr val="FFFFFF"/>
              </a:solidFill>
            </p:spPr>
            <p:txBody>
              <a:bodyPr/>
              <a:lstStyle/>
              <a:p>
                <a:endParaRPr lang="de-DE" dirty="0"/>
              </a:p>
            </p:txBody>
          </p:sp>
          <p:sp>
            <p:nvSpPr>
              <p:cNvPr id="79" name="TextBox 24">
                <a:extLst>
                  <a:ext uri="{FF2B5EF4-FFF2-40B4-BE49-F238E27FC236}">
                    <a16:creationId xmlns:a16="http://schemas.microsoft.com/office/drawing/2014/main" id="{5E83C820-AADB-AC92-BD54-70B94E894644}"/>
                  </a:ext>
                </a:extLst>
              </p:cNvPr>
              <p:cNvSpPr txBox="1"/>
              <p:nvPr/>
            </p:nvSpPr>
            <p:spPr>
              <a:xfrm>
                <a:off x="0" y="-47625"/>
                <a:ext cx="1078774" cy="446712"/>
              </a:xfrm>
              <a:prstGeom prst="rect">
                <a:avLst/>
              </a:prstGeom>
            </p:spPr>
            <p:txBody>
              <a:bodyPr lIns="152400" tIns="152400" rIns="152400" bIns="152400" rtlCol="0" anchor="t"/>
              <a:lstStyle/>
              <a:p>
                <a:pPr marL="0" lvl="1" indent="0" algn="ctr">
                  <a:lnSpc>
                    <a:spcPts val="3220"/>
                  </a:lnSpc>
                  <a:spcBef>
                    <a:spcPct val="0"/>
                  </a:spcBef>
                </a:pPr>
                <a:endParaRPr/>
              </a:p>
            </p:txBody>
          </p:sp>
        </p:grpSp>
        <p:sp>
          <p:nvSpPr>
            <p:cNvPr id="76" name="Freeform 26">
              <a:extLst>
                <a:ext uri="{FF2B5EF4-FFF2-40B4-BE49-F238E27FC236}">
                  <a16:creationId xmlns:a16="http://schemas.microsoft.com/office/drawing/2014/main" id="{679F42CF-D0D5-C149-3CD2-DC0EECC7D15D}"/>
                </a:ext>
              </a:extLst>
            </p:cNvPr>
            <p:cNvSpPr/>
            <p:nvPr/>
          </p:nvSpPr>
          <p:spPr>
            <a:xfrm>
              <a:off x="0" y="4492155"/>
              <a:ext cx="5444262" cy="1546892"/>
            </a:xfrm>
            <a:custGeom>
              <a:avLst/>
              <a:gdLst/>
              <a:ahLst/>
              <a:cxnLst/>
              <a:rect l="l" t="t" r="r" b="b"/>
              <a:pathLst>
                <a:path w="735851" h="158144">
                  <a:moveTo>
                    <a:pt x="0" y="0"/>
                  </a:moveTo>
                  <a:lnTo>
                    <a:pt x="735851" y="0"/>
                  </a:lnTo>
                  <a:lnTo>
                    <a:pt x="735851" y="158144"/>
                  </a:lnTo>
                  <a:lnTo>
                    <a:pt x="0" y="158144"/>
                  </a:lnTo>
                  <a:close/>
                </a:path>
              </a:pathLst>
            </a:custGeom>
            <a:solidFill>
              <a:srgbClr val="759C5C"/>
            </a:solidFill>
          </p:spPr>
          <p:txBody>
            <a:bodyPr/>
            <a:lstStyle/>
            <a:p>
              <a:endParaRPr lang="de-DE" dirty="0"/>
            </a:p>
          </p:txBody>
        </p:sp>
        <p:sp>
          <p:nvSpPr>
            <p:cNvPr id="77" name="TextBox 28">
              <a:extLst>
                <a:ext uri="{FF2B5EF4-FFF2-40B4-BE49-F238E27FC236}">
                  <a16:creationId xmlns:a16="http://schemas.microsoft.com/office/drawing/2014/main" id="{6D77A838-C374-1464-932B-BFD418191291}"/>
                </a:ext>
              </a:extLst>
            </p:cNvPr>
            <p:cNvSpPr txBox="1"/>
            <p:nvPr/>
          </p:nvSpPr>
          <p:spPr>
            <a:xfrm>
              <a:off x="265998" y="230628"/>
              <a:ext cx="4895230" cy="3477178"/>
            </a:xfrm>
            <a:prstGeom prst="rect">
              <a:avLst/>
            </a:prstGeom>
          </p:spPr>
          <p:txBody>
            <a:bodyPr wrap="square" lIns="0" tIns="0" rIns="0" bIns="0" rtlCol="0" anchor="t">
              <a:spAutoFit/>
            </a:bodyPr>
            <a:lstStyle/>
            <a:p>
              <a:pPr marL="0" lvl="1" indent="0" algn="ctr">
                <a:lnSpc>
                  <a:spcPts val="3249"/>
                </a:lnSpc>
                <a:spcBef>
                  <a:spcPct val="0"/>
                </a:spcBef>
              </a:pPr>
              <a:r>
                <a:rPr lang="de-DE" sz="1600" dirty="0">
                  <a:latin typeface="Atkinson Hyperlegible" panose="020B0604020202020204" charset="0"/>
                </a:rPr>
                <a:t>Bioprinting verwendet Bio-Tinten, um lebendes Gewebe zu erstellen, mit dem Ziel, den Mangel an Organen zu beheben. Obwohl noch im Versuchsstadium, ist es vielversprechend für die regenerative Medizin. Das Boston </a:t>
              </a:r>
              <a:r>
                <a:rPr lang="de-DE" sz="1600" dirty="0" err="1">
                  <a:latin typeface="Atkinson Hyperlegible" panose="020B0604020202020204" charset="0"/>
                </a:rPr>
                <a:t>Children’s</a:t>
              </a:r>
              <a:r>
                <a:rPr lang="de-DE" sz="1600" dirty="0">
                  <a:latin typeface="Atkinson Hyperlegible" panose="020B0604020202020204" charset="0"/>
                </a:rPr>
                <a:t> Hospital hat Ersatzblasen aus patienteneigenen Zellen entwickelt.</a:t>
              </a:r>
              <a:endParaRPr lang="en-US" sz="2000" dirty="0">
                <a:solidFill>
                  <a:srgbClr val="363464"/>
                </a:solidFill>
                <a:latin typeface="Atkinson Hyperlegible" panose="020B0604020202020204" charset="0"/>
                <a:ea typeface="Atkinson Hyperlegible"/>
                <a:cs typeface="Atkinson Hyperlegible"/>
                <a:sym typeface="Atkinson Hyperlegible"/>
              </a:endParaRPr>
            </a:p>
          </p:txBody>
        </p:sp>
      </p:grpSp>
      <p:pic>
        <p:nvPicPr>
          <p:cNvPr id="81" name="Grafik 80">
            <a:extLst>
              <a:ext uri="{FF2B5EF4-FFF2-40B4-BE49-F238E27FC236}">
                <a16:creationId xmlns:a16="http://schemas.microsoft.com/office/drawing/2014/main" id="{CD2612FA-8A87-8C49-B3CA-2A25062D15FA}"/>
              </a:ext>
            </a:extLst>
          </p:cNvPr>
          <p:cNvPicPr>
            <a:picLocks noChangeAspect="1"/>
          </p:cNvPicPr>
          <p:nvPr/>
        </p:nvPicPr>
        <p:blipFill>
          <a:blip r:embed="rId9"/>
          <a:stretch>
            <a:fillRect/>
          </a:stretch>
        </p:blipFill>
        <p:spPr>
          <a:xfrm>
            <a:off x="11526017" y="7852474"/>
            <a:ext cx="3303196" cy="1853692"/>
          </a:xfrm>
          <a:prstGeom prst="rect">
            <a:avLst/>
          </a:prstGeom>
        </p:spPr>
      </p:pic>
    </p:spTree>
    <p:extLst>
      <p:ext uri="{BB962C8B-B14F-4D97-AF65-F5344CB8AC3E}">
        <p14:creationId xmlns:p14="http://schemas.microsoft.com/office/powerpoint/2010/main" val="139745998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BDBBF1"/>
        </a:solidFill>
        <a:effectLst/>
      </p:bgPr>
    </p:bg>
    <p:spTree>
      <p:nvGrpSpPr>
        <p:cNvPr id="1" name="">
          <a:extLst>
            <a:ext uri="{FF2B5EF4-FFF2-40B4-BE49-F238E27FC236}">
              <a16:creationId xmlns:a16="http://schemas.microsoft.com/office/drawing/2014/main" id="{28626D9B-F93B-9BB7-8077-35C24314939E}"/>
            </a:ext>
          </a:extLst>
        </p:cNvPr>
        <p:cNvGrpSpPr/>
        <p:nvPr/>
      </p:nvGrpSpPr>
      <p:grpSpPr>
        <a:xfrm>
          <a:off x="0" y="0"/>
          <a:ext cx="0" cy="0"/>
          <a:chOff x="0" y="0"/>
          <a:chExt cx="0" cy="0"/>
        </a:xfrm>
      </p:grpSpPr>
      <p:sp>
        <p:nvSpPr>
          <p:cNvPr id="2" name="Freeform 2">
            <a:extLst>
              <a:ext uri="{FF2B5EF4-FFF2-40B4-BE49-F238E27FC236}">
                <a16:creationId xmlns:a16="http://schemas.microsoft.com/office/drawing/2014/main" id="{6E6A48A2-6853-F33B-D991-ED85FCF78C29}"/>
              </a:ext>
            </a:extLst>
          </p:cNvPr>
          <p:cNvSpPr/>
          <p:nvPr/>
        </p:nvSpPr>
        <p:spPr>
          <a:xfrm rot="5320451">
            <a:off x="3338450" y="-2955342"/>
            <a:ext cx="10239465" cy="17527298"/>
          </a:xfrm>
          <a:custGeom>
            <a:avLst/>
            <a:gdLst/>
            <a:ahLst/>
            <a:cxnLst/>
            <a:rect l="l" t="t" r="r" b="b"/>
            <a:pathLst>
              <a:path w="12396580" h="17527298">
                <a:moveTo>
                  <a:pt x="0" y="0"/>
                </a:moveTo>
                <a:lnTo>
                  <a:pt x="12396580" y="0"/>
                </a:lnTo>
                <a:lnTo>
                  <a:pt x="12396580" y="17527298"/>
                </a:lnTo>
                <a:lnTo>
                  <a:pt x="0" y="17527298"/>
                </a:lnTo>
                <a:lnTo>
                  <a:pt x="0" y="0"/>
                </a:lnTo>
                <a:close/>
              </a:path>
            </a:pathLst>
          </a:custGeom>
          <a:blipFill>
            <a:blip r:embed="rId3">
              <a:extLst>
                <a:ext uri="{96DAC541-7B7A-43D3-8B79-37D633B846F1}">
                  <asvg:svgBlip xmlns:asvg="http://schemas.microsoft.com/office/drawing/2016/SVG/main" r:embed="rId4"/>
                </a:ext>
              </a:extLst>
            </a:blip>
            <a:stretch>
              <a:fillRect/>
            </a:stretch>
          </a:blipFill>
          <a:ln cap="sq">
            <a:noFill/>
            <a:prstDash val="solid"/>
            <a:miter/>
          </a:ln>
        </p:spPr>
        <p:txBody>
          <a:bodyPr/>
          <a:lstStyle/>
          <a:p>
            <a:endParaRPr lang="de-DE" dirty="0"/>
          </a:p>
        </p:txBody>
      </p:sp>
      <p:grpSp>
        <p:nvGrpSpPr>
          <p:cNvPr id="3" name="Group 3">
            <a:extLst>
              <a:ext uri="{FF2B5EF4-FFF2-40B4-BE49-F238E27FC236}">
                <a16:creationId xmlns:a16="http://schemas.microsoft.com/office/drawing/2014/main" id="{E1044556-A62B-CB99-A607-6AE6BB6710A8}"/>
              </a:ext>
            </a:extLst>
          </p:cNvPr>
          <p:cNvGrpSpPr/>
          <p:nvPr/>
        </p:nvGrpSpPr>
        <p:grpSpPr>
          <a:xfrm rot="-74165">
            <a:off x="981809" y="420391"/>
            <a:ext cx="12182437" cy="1385909"/>
            <a:chOff x="0" y="0"/>
            <a:chExt cx="9660999" cy="1719936"/>
          </a:xfrm>
        </p:grpSpPr>
        <p:sp>
          <p:nvSpPr>
            <p:cNvPr id="4" name="Freeform 4">
              <a:extLst>
                <a:ext uri="{FF2B5EF4-FFF2-40B4-BE49-F238E27FC236}">
                  <a16:creationId xmlns:a16="http://schemas.microsoft.com/office/drawing/2014/main" id="{BF400417-27FD-78F2-32B5-B98052C1BB34}"/>
                </a:ext>
              </a:extLst>
            </p:cNvPr>
            <p:cNvSpPr/>
            <p:nvPr/>
          </p:nvSpPr>
          <p:spPr>
            <a:xfrm>
              <a:off x="-10795" y="-1905"/>
              <a:ext cx="9671667" cy="1721714"/>
            </a:xfrm>
            <a:custGeom>
              <a:avLst/>
              <a:gdLst/>
              <a:ahLst/>
              <a:cxnLst/>
              <a:rect l="l" t="t" r="r" b="b"/>
              <a:pathLst>
                <a:path w="9671667" h="1721714">
                  <a:moveTo>
                    <a:pt x="9655538" y="186309"/>
                  </a:moveTo>
                  <a:cubicBezTo>
                    <a:pt x="9655157" y="125349"/>
                    <a:pt x="9664555" y="8509"/>
                    <a:pt x="9664555" y="8509"/>
                  </a:cubicBezTo>
                  <a:lnTo>
                    <a:pt x="9519648" y="6223"/>
                  </a:lnTo>
                  <a:lnTo>
                    <a:pt x="9314162" y="16002"/>
                  </a:lnTo>
                  <a:cubicBezTo>
                    <a:pt x="9314162" y="16002"/>
                    <a:pt x="8980534" y="0"/>
                    <a:pt x="8948656" y="14986"/>
                  </a:cubicBezTo>
                  <a:cubicBezTo>
                    <a:pt x="8916652" y="29972"/>
                    <a:pt x="8850739" y="6223"/>
                    <a:pt x="8850739" y="6223"/>
                  </a:cubicBezTo>
                  <a:lnTo>
                    <a:pt x="931164" y="4318"/>
                  </a:lnTo>
                  <a:lnTo>
                    <a:pt x="640207" y="3556"/>
                  </a:lnTo>
                  <a:lnTo>
                    <a:pt x="413258" y="11430"/>
                  </a:lnTo>
                  <a:lnTo>
                    <a:pt x="149479" y="10668"/>
                  </a:lnTo>
                  <a:lnTo>
                    <a:pt x="49403" y="1905"/>
                  </a:lnTo>
                  <a:cubicBezTo>
                    <a:pt x="33528" y="1905"/>
                    <a:pt x="20701" y="14605"/>
                    <a:pt x="20701" y="30480"/>
                  </a:cubicBezTo>
                  <a:lnTo>
                    <a:pt x="36957" y="275590"/>
                  </a:lnTo>
                  <a:lnTo>
                    <a:pt x="19177" y="546989"/>
                  </a:lnTo>
                  <a:lnTo>
                    <a:pt x="17018" y="1076046"/>
                  </a:lnTo>
                  <a:lnTo>
                    <a:pt x="25019" y="1254862"/>
                  </a:lnTo>
                  <a:cubicBezTo>
                    <a:pt x="25019" y="1254862"/>
                    <a:pt x="0" y="1296010"/>
                    <a:pt x="16002" y="1456030"/>
                  </a:cubicBezTo>
                  <a:cubicBezTo>
                    <a:pt x="32004" y="1616050"/>
                    <a:pt x="49276" y="1711300"/>
                    <a:pt x="49276" y="1711300"/>
                  </a:cubicBezTo>
                  <a:lnTo>
                    <a:pt x="132842" y="1711554"/>
                  </a:lnTo>
                  <a:lnTo>
                    <a:pt x="305562" y="1695044"/>
                  </a:lnTo>
                  <a:lnTo>
                    <a:pt x="532511" y="1712570"/>
                  </a:lnTo>
                  <a:lnTo>
                    <a:pt x="771144" y="1721714"/>
                  </a:lnTo>
                  <a:lnTo>
                    <a:pt x="906526" y="1696568"/>
                  </a:lnTo>
                  <a:lnTo>
                    <a:pt x="1008761" y="1713840"/>
                  </a:lnTo>
                  <a:lnTo>
                    <a:pt x="8915509" y="1715745"/>
                  </a:lnTo>
                  <a:lnTo>
                    <a:pt x="9158460" y="1716380"/>
                  </a:lnTo>
                  <a:lnTo>
                    <a:pt x="9395315" y="1706728"/>
                  </a:lnTo>
                  <a:lnTo>
                    <a:pt x="9581624" y="1717523"/>
                  </a:lnTo>
                  <a:lnTo>
                    <a:pt x="9659094" y="1717777"/>
                  </a:lnTo>
                  <a:lnTo>
                    <a:pt x="9659475" y="1569822"/>
                  </a:lnTo>
                  <a:lnTo>
                    <a:pt x="9659729" y="1456157"/>
                  </a:lnTo>
                  <a:lnTo>
                    <a:pt x="9651855" y="1250671"/>
                  </a:lnTo>
                  <a:lnTo>
                    <a:pt x="9660746" y="1082523"/>
                  </a:lnTo>
                  <a:lnTo>
                    <a:pt x="9662523" y="671576"/>
                  </a:lnTo>
                  <a:lnTo>
                    <a:pt x="9671667" y="424561"/>
                  </a:lnTo>
                  <a:cubicBezTo>
                    <a:pt x="9671667" y="424561"/>
                    <a:pt x="9655665" y="247015"/>
                    <a:pt x="9655284" y="186055"/>
                  </a:cubicBezTo>
                  <a:close/>
                </a:path>
              </a:pathLst>
            </a:custGeom>
            <a:solidFill>
              <a:srgbClr val="759C5C"/>
            </a:solidFill>
          </p:spPr>
          <p:txBody>
            <a:bodyPr/>
            <a:lstStyle/>
            <a:p>
              <a:endParaRPr lang="de-DE"/>
            </a:p>
          </p:txBody>
        </p:sp>
      </p:grpSp>
      <p:grpSp>
        <p:nvGrpSpPr>
          <p:cNvPr id="5" name="Group 5">
            <a:extLst>
              <a:ext uri="{FF2B5EF4-FFF2-40B4-BE49-F238E27FC236}">
                <a16:creationId xmlns:a16="http://schemas.microsoft.com/office/drawing/2014/main" id="{9CD7A508-F4BD-81AC-08BC-E22F9F170F2A}"/>
              </a:ext>
            </a:extLst>
          </p:cNvPr>
          <p:cNvGrpSpPr/>
          <p:nvPr/>
        </p:nvGrpSpPr>
        <p:grpSpPr>
          <a:xfrm>
            <a:off x="990501" y="2772026"/>
            <a:ext cx="13703718" cy="1223166"/>
            <a:chOff x="-127336" y="-9937"/>
            <a:chExt cx="16543409" cy="1310635"/>
          </a:xfrm>
        </p:grpSpPr>
        <p:sp>
          <p:nvSpPr>
            <p:cNvPr id="6" name="Freeform 6">
              <a:extLst>
                <a:ext uri="{FF2B5EF4-FFF2-40B4-BE49-F238E27FC236}">
                  <a16:creationId xmlns:a16="http://schemas.microsoft.com/office/drawing/2014/main" id="{C8D97DAE-726C-630A-DC6F-5E28A2FBE71B}"/>
                </a:ext>
              </a:extLst>
            </p:cNvPr>
            <p:cNvSpPr/>
            <p:nvPr/>
          </p:nvSpPr>
          <p:spPr>
            <a:xfrm>
              <a:off x="-127336" y="15688"/>
              <a:ext cx="4472316" cy="1285010"/>
            </a:xfrm>
            <a:custGeom>
              <a:avLst/>
              <a:gdLst/>
              <a:ahLst/>
              <a:cxnLst/>
              <a:rect l="l" t="t" r="r" b="b"/>
              <a:pathLst>
                <a:path w="4119358" h="1160809">
                  <a:moveTo>
                    <a:pt x="0" y="0"/>
                  </a:moveTo>
                  <a:lnTo>
                    <a:pt x="4119358" y="0"/>
                  </a:lnTo>
                  <a:lnTo>
                    <a:pt x="4119358" y="1160809"/>
                  </a:lnTo>
                  <a:lnTo>
                    <a:pt x="0" y="1160809"/>
                  </a:lnTo>
                  <a:lnTo>
                    <a:pt x="0" y="0"/>
                  </a:lnTo>
                  <a:close/>
                </a:path>
              </a:pathLst>
            </a:custGeom>
            <a:blipFill>
              <a:blip r:embed="rId5">
                <a:extLst>
                  <a:ext uri="{96DAC541-7B7A-43D3-8B79-37D633B846F1}">
                    <asvg:svgBlip xmlns:asvg="http://schemas.microsoft.com/office/drawing/2016/SVG/main" r:embed="rId6"/>
                  </a:ext>
                </a:extLst>
              </a:blip>
              <a:stretch>
                <a:fillRect r="-42189"/>
              </a:stretch>
            </a:blipFill>
          </p:spPr>
          <p:txBody>
            <a:bodyPr/>
            <a:lstStyle/>
            <a:p>
              <a:pPr algn="ctr"/>
              <a:r>
                <a:rPr lang="de-DE" sz="2400" b="1" dirty="0">
                  <a:solidFill>
                    <a:srgbClr val="363464"/>
                  </a:solidFill>
                  <a:latin typeface="Atkinson Hyperlegible Bold" panose="020B0604020202020204" charset="0"/>
                </a:rPr>
                <a:t>Komplexe Gebäudemodelle</a:t>
              </a:r>
            </a:p>
          </p:txBody>
        </p:sp>
        <p:sp>
          <p:nvSpPr>
            <p:cNvPr id="7" name="Freeform 7">
              <a:extLst>
                <a:ext uri="{FF2B5EF4-FFF2-40B4-BE49-F238E27FC236}">
                  <a16:creationId xmlns:a16="http://schemas.microsoft.com/office/drawing/2014/main" id="{4EDE8E62-C287-0D86-42E3-86F4DED4DB61}"/>
                </a:ext>
              </a:extLst>
            </p:cNvPr>
            <p:cNvSpPr/>
            <p:nvPr/>
          </p:nvSpPr>
          <p:spPr>
            <a:xfrm>
              <a:off x="6336387" y="0"/>
              <a:ext cx="4119358" cy="1160809"/>
            </a:xfrm>
            <a:custGeom>
              <a:avLst/>
              <a:gdLst/>
              <a:ahLst/>
              <a:cxnLst/>
              <a:rect l="l" t="t" r="r" b="b"/>
              <a:pathLst>
                <a:path w="4119358" h="1160809">
                  <a:moveTo>
                    <a:pt x="0" y="0"/>
                  </a:moveTo>
                  <a:lnTo>
                    <a:pt x="4119359" y="0"/>
                  </a:lnTo>
                  <a:lnTo>
                    <a:pt x="4119359" y="1160809"/>
                  </a:lnTo>
                  <a:lnTo>
                    <a:pt x="0" y="1160809"/>
                  </a:lnTo>
                  <a:lnTo>
                    <a:pt x="0" y="0"/>
                  </a:lnTo>
                  <a:close/>
                </a:path>
              </a:pathLst>
            </a:custGeom>
            <a:blipFill>
              <a:blip r:embed="rId5">
                <a:extLst>
                  <a:ext uri="{96DAC541-7B7A-43D3-8B79-37D633B846F1}">
                    <asvg:svgBlip xmlns:asvg="http://schemas.microsoft.com/office/drawing/2016/SVG/main" r:embed="rId6"/>
                  </a:ext>
                </a:extLst>
              </a:blip>
              <a:stretch>
                <a:fillRect r="-42189"/>
              </a:stretch>
            </a:blipFill>
          </p:spPr>
          <p:txBody>
            <a:bodyPr/>
            <a:lstStyle/>
            <a:p>
              <a:endParaRPr lang="de-DE"/>
            </a:p>
          </p:txBody>
        </p:sp>
        <p:sp>
          <p:nvSpPr>
            <p:cNvPr id="8" name="Freeform 8">
              <a:extLst>
                <a:ext uri="{FF2B5EF4-FFF2-40B4-BE49-F238E27FC236}">
                  <a16:creationId xmlns:a16="http://schemas.microsoft.com/office/drawing/2014/main" id="{CC30A864-3B39-C4EC-3D72-69CCF1DC9276}"/>
                </a:ext>
              </a:extLst>
            </p:cNvPr>
            <p:cNvSpPr/>
            <p:nvPr/>
          </p:nvSpPr>
          <p:spPr>
            <a:xfrm>
              <a:off x="12162691" y="-9937"/>
              <a:ext cx="4119358" cy="1160809"/>
            </a:xfrm>
            <a:custGeom>
              <a:avLst/>
              <a:gdLst/>
              <a:ahLst/>
              <a:cxnLst/>
              <a:rect l="l" t="t" r="r" b="b"/>
              <a:pathLst>
                <a:path w="4119358" h="1160809">
                  <a:moveTo>
                    <a:pt x="0" y="0"/>
                  </a:moveTo>
                  <a:lnTo>
                    <a:pt x="4119358" y="0"/>
                  </a:lnTo>
                  <a:lnTo>
                    <a:pt x="4119358" y="1160809"/>
                  </a:lnTo>
                  <a:lnTo>
                    <a:pt x="0" y="1160809"/>
                  </a:lnTo>
                  <a:lnTo>
                    <a:pt x="0" y="0"/>
                  </a:lnTo>
                  <a:close/>
                </a:path>
              </a:pathLst>
            </a:custGeom>
            <a:blipFill>
              <a:blip r:embed="rId5">
                <a:extLst>
                  <a:ext uri="{96DAC541-7B7A-43D3-8B79-37D633B846F1}">
                    <asvg:svgBlip xmlns:asvg="http://schemas.microsoft.com/office/drawing/2016/SVG/main" r:embed="rId6"/>
                  </a:ext>
                </a:extLst>
              </a:blip>
              <a:stretch>
                <a:fillRect r="-42189"/>
              </a:stretch>
            </a:blipFill>
          </p:spPr>
          <p:txBody>
            <a:bodyPr/>
            <a:lstStyle/>
            <a:p>
              <a:endParaRPr lang="de-DE"/>
            </a:p>
          </p:txBody>
        </p:sp>
        <p:sp>
          <p:nvSpPr>
            <p:cNvPr id="9" name="TextBox 9">
              <a:extLst>
                <a:ext uri="{FF2B5EF4-FFF2-40B4-BE49-F238E27FC236}">
                  <a16:creationId xmlns:a16="http://schemas.microsoft.com/office/drawing/2014/main" id="{4BC38B90-37D1-E36E-F18F-D625B0D678EE}"/>
                </a:ext>
              </a:extLst>
            </p:cNvPr>
            <p:cNvSpPr txBox="1"/>
            <p:nvPr/>
          </p:nvSpPr>
          <p:spPr>
            <a:xfrm>
              <a:off x="0" y="251475"/>
              <a:ext cx="4108147" cy="495710"/>
            </a:xfrm>
            <a:prstGeom prst="rect">
              <a:avLst/>
            </a:prstGeom>
          </p:spPr>
          <p:txBody>
            <a:bodyPr wrap="square" lIns="0" tIns="0" rIns="0" bIns="0" rtlCol="0" anchor="t">
              <a:spAutoFit/>
            </a:bodyPr>
            <a:lstStyle/>
            <a:p>
              <a:pPr algn="ctr">
                <a:lnSpc>
                  <a:spcPts val="3779"/>
                </a:lnSpc>
              </a:pPr>
              <a:r>
                <a:rPr lang="en-US" sz="2700" b="1" dirty="0">
                  <a:solidFill>
                    <a:srgbClr val="363464"/>
                  </a:solidFill>
                  <a:latin typeface="Atkinson Hyperlegible Bold"/>
                  <a:ea typeface="Atkinson Hyperlegible Bold"/>
                  <a:cs typeface="Atkinson Hyperlegible Bold"/>
                  <a:sym typeface="Atkinson Hyperlegible Bold"/>
                </a:rPr>
                <a:t> </a:t>
              </a:r>
            </a:p>
          </p:txBody>
        </p:sp>
        <p:sp>
          <p:nvSpPr>
            <p:cNvPr id="10" name="TextBox 10">
              <a:extLst>
                <a:ext uri="{FF2B5EF4-FFF2-40B4-BE49-F238E27FC236}">
                  <a16:creationId xmlns:a16="http://schemas.microsoft.com/office/drawing/2014/main" id="{D396059D-24F6-D225-5772-24B685CD715B}"/>
                </a:ext>
              </a:extLst>
            </p:cNvPr>
            <p:cNvSpPr txBox="1"/>
            <p:nvPr/>
          </p:nvSpPr>
          <p:spPr>
            <a:xfrm>
              <a:off x="6395443" y="171641"/>
              <a:ext cx="4001243" cy="791486"/>
            </a:xfrm>
            <a:prstGeom prst="rect">
              <a:avLst/>
            </a:prstGeom>
          </p:spPr>
          <p:txBody>
            <a:bodyPr wrap="square" lIns="0" tIns="0" rIns="0" bIns="0" rtlCol="0" anchor="t">
              <a:spAutoFit/>
            </a:bodyPr>
            <a:lstStyle/>
            <a:p>
              <a:pPr algn="ctr"/>
              <a:r>
                <a:rPr lang="en-US" sz="2400" b="1" dirty="0" err="1">
                  <a:solidFill>
                    <a:srgbClr val="363464"/>
                  </a:solidFill>
                  <a:latin typeface="Atkinson Hyperlegible Bold"/>
                  <a:ea typeface="Atkinson Hyperlegible Bold"/>
                  <a:cs typeface="Atkinson Hyperlegible Bold"/>
                  <a:sym typeface="Atkinson Hyperlegible Bold"/>
                </a:rPr>
                <a:t>Innovatives</a:t>
              </a:r>
              <a:r>
                <a:rPr lang="en-US" sz="2400" b="1" dirty="0">
                  <a:solidFill>
                    <a:srgbClr val="363464"/>
                  </a:solidFill>
                  <a:latin typeface="Atkinson Hyperlegible Bold"/>
                  <a:ea typeface="Atkinson Hyperlegible Bold"/>
                  <a:cs typeface="Atkinson Hyperlegible Bold"/>
                  <a:sym typeface="Atkinson Hyperlegible Bold"/>
                </a:rPr>
                <a:t> Bauen </a:t>
              </a:r>
              <a:r>
                <a:rPr lang="en-US" sz="2400" b="1" dirty="0" err="1">
                  <a:solidFill>
                    <a:srgbClr val="363464"/>
                  </a:solidFill>
                  <a:latin typeface="Atkinson Hyperlegible Bold"/>
                  <a:ea typeface="Atkinson Hyperlegible Bold"/>
                  <a:cs typeface="Atkinson Hyperlegible Bold"/>
                  <a:sym typeface="Atkinson Hyperlegible Bold"/>
                </a:rPr>
                <a:t>mit</a:t>
              </a:r>
              <a:r>
                <a:rPr lang="en-US" sz="2400" b="1" dirty="0">
                  <a:solidFill>
                    <a:srgbClr val="363464"/>
                  </a:solidFill>
                  <a:latin typeface="Atkinson Hyperlegible Bold"/>
                  <a:ea typeface="Atkinson Hyperlegible Bold"/>
                  <a:cs typeface="Atkinson Hyperlegible Bold"/>
                  <a:sym typeface="Atkinson Hyperlegible Bold"/>
                </a:rPr>
                <a:t> 3D-Druck</a:t>
              </a:r>
            </a:p>
          </p:txBody>
        </p:sp>
        <p:sp>
          <p:nvSpPr>
            <p:cNvPr id="11" name="TextBox 11">
              <a:extLst>
                <a:ext uri="{FF2B5EF4-FFF2-40B4-BE49-F238E27FC236}">
                  <a16:creationId xmlns:a16="http://schemas.microsoft.com/office/drawing/2014/main" id="{535B83BF-48EA-4FC6-3801-3578B882B96E}"/>
                </a:ext>
              </a:extLst>
            </p:cNvPr>
            <p:cNvSpPr txBox="1"/>
            <p:nvPr/>
          </p:nvSpPr>
          <p:spPr>
            <a:xfrm>
              <a:off x="12195808" y="128757"/>
              <a:ext cx="4220265" cy="791486"/>
            </a:xfrm>
            <a:prstGeom prst="rect">
              <a:avLst/>
            </a:prstGeom>
          </p:spPr>
          <p:txBody>
            <a:bodyPr wrap="square" lIns="0" tIns="0" rIns="0" bIns="0" rtlCol="0" anchor="t">
              <a:spAutoFit/>
            </a:bodyPr>
            <a:lstStyle/>
            <a:p>
              <a:pPr algn="ctr"/>
              <a:r>
                <a:rPr lang="en-US" sz="2400" b="1" dirty="0" err="1">
                  <a:solidFill>
                    <a:srgbClr val="363464"/>
                  </a:solidFill>
                  <a:latin typeface="Atkinson Hyperlegible Bold"/>
                  <a:ea typeface="Atkinson Hyperlegible Bold"/>
                  <a:cs typeface="Atkinson Hyperlegible Bold"/>
                  <a:sym typeface="Atkinson Hyperlegible Bold"/>
                </a:rPr>
                <a:t>Nachhaltige</a:t>
              </a:r>
              <a:r>
                <a:rPr lang="en-US" sz="2400" b="1" dirty="0">
                  <a:solidFill>
                    <a:srgbClr val="363464"/>
                  </a:solidFill>
                  <a:latin typeface="Atkinson Hyperlegible Bold"/>
                  <a:ea typeface="Atkinson Hyperlegible Bold"/>
                  <a:cs typeface="Atkinson Hyperlegible Bold"/>
                  <a:sym typeface="Atkinson Hyperlegible Bold"/>
                </a:rPr>
                <a:t> </a:t>
              </a:r>
              <a:r>
                <a:rPr lang="en-US" sz="2400" b="1" dirty="0" err="1">
                  <a:solidFill>
                    <a:srgbClr val="363464"/>
                  </a:solidFill>
                  <a:latin typeface="Atkinson Hyperlegible Bold"/>
                  <a:ea typeface="Atkinson Hyperlegible Bold"/>
                  <a:cs typeface="Atkinson Hyperlegible Bold"/>
                  <a:sym typeface="Atkinson Hyperlegible Bold"/>
                </a:rPr>
                <a:t>Baumaterialien</a:t>
              </a:r>
              <a:r>
                <a:rPr lang="en-US" sz="2400" b="1" dirty="0">
                  <a:solidFill>
                    <a:srgbClr val="363464"/>
                  </a:solidFill>
                  <a:latin typeface="Atkinson Hyperlegible Bold"/>
                  <a:ea typeface="Atkinson Hyperlegible Bold"/>
                  <a:cs typeface="Atkinson Hyperlegible Bold"/>
                  <a:sym typeface="Atkinson Hyperlegible Bold"/>
                </a:rPr>
                <a:t> </a:t>
              </a:r>
            </a:p>
          </p:txBody>
        </p:sp>
      </p:grpSp>
      <p:sp>
        <p:nvSpPr>
          <p:cNvPr id="20" name="TextBox 20">
            <a:extLst>
              <a:ext uri="{FF2B5EF4-FFF2-40B4-BE49-F238E27FC236}">
                <a16:creationId xmlns:a16="http://schemas.microsoft.com/office/drawing/2014/main" id="{A6F91499-C77C-BC2F-EBA4-D9FDF8913246}"/>
              </a:ext>
            </a:extLst>
          </p:cNvPr>
          <p:cNvSpPr txBox="1"/>
          <p:nvPr/>
        </p:nvSpPr>
        <p:spPr>
          <a:xfrm rot="-74165">
            <a:off x="586487" y="988850"/>
            <a:ext cx="13068071" cy="917559"/>
          </a:xfrm>
          <a:prstGeom prst="rect">
            <a:avLst/>
          </a:prstGeom>
        </p:spPr>
        <p:txBody>
          <a:bodyPr lIns="0" tIns="0" rIns="0" bIns="0" rtlCol="0" anchor="t">
            <a:spAutoFit/>
          </a:bodyPr>
          <a:lstStyle/>
          <a:p>
            <a:pPr marL="0" lvl="0" indent="0" algn="ctr">
              <a:lnSpc>
                <a:spcPts val="6930"/>
              </a:lnSpc>
              <a:spcBef>
                <a:spcPct val="0"/>
              </a:spcBef>
            </a:pPr>
            <a:r>
              <a:rPr lang="en-US" sz="6600" dirty="0" err="1">
                <a:solidFill>
                  <a:srgbClr val="FFFFFF"/>
                </a:solidFill>
                <a:latin typeface="Pagkaki"/>
                <a:ea typeface="Pagkaki"/>
                <a:cs typeface="Pagkaki"/>
                <a:sym typeface="Pagkaki"/>
              </a:rPr>
              <a:t>Bauwesen</a:t>
            </a:r>
            <a:r>
              <a:rPr lang="en-US" sz="6600" dirty="0">
                <a:solidFill>
                  <a:srgbClr val="FFFFFF"/>
                </a:solidFill>
                <a:latin typeface="Pagkaki"/>
                <a:ea typeface="Pagkaki"/>
                <a:cs typeface="Pagkaki"/>
                <a:sym typeface="Pagkaki"/>
              </a:rPr>
              <a:t> &amp; </a:t>
            </a:r>
            <a:r>
              <a:rPr lang="en-US" sz="6600" dirty="0" err="1">
                <a:solidFill>
                  <a:srgbClr val="FFFFFF"/>
                </a:solidFill>
                <a:latin typeface="Pagkaki"/>
                <a:ea typeface="Pagkaki"/>
                <a:cs typeface="Pagkaki"/>
                <a:sym typeface="Pagkaki"/>
              </a:rPr>
              <a:t>Architektur</a:t>
            </a:r>
            <a:r>
              <a:rPr lang="en-US" sz="6600" dirty="0">
                <a:solidFill>
                  <a:srgbClr val="FFFFFF"/>
                </a:solidFill>
                <a:latin typeface="Pagkaki"/>
                <a:ea typeface="Pagkaki"/>
                <a:cs typeface="Pagkaki"/>
                <a:sym typeface="Pagkaki"/>
              </a:rPr>
              <a:t> </a:t>
            </a:r>
          </a:p>
        </p:txBody>
      </p:sp>
      <p:grpSp>
        <p:nvGrpSpPr>
          <p:cNvPr id="21" name="Group 21">
            <a:extLst>
              <a:ext uri="{FF2B5EF4-FFF2-40B4-BE49-F238E27FC236}">
                <a16:creationId xmlns:a16="http://schemas.microsoft.com/office/drawing/2014/main" id="{3201E11C-FE2A-97DE-DCAF-6721D9F35DEF}"/>
              </a:ext>
            </a:extLst>
          </p:cNvPr>
          <p:cNvGrpSpPr/>
          <p:nvPr/>
        </p:nvGrpSpPr>
        <p:grpSpPr>
          <a:xfrm>
            <a:off x="578111" y="3599199"/>
            <a:ext cx="4625550" cy="5861026"/>
            <a:chOff x="-122766" y="-241102"/>
            <a:chExt cx="5584059" cy="6280149"/>
          </a:xfrm>
        </p:grpSpPr>
        <p:grpSp>
          <p:nvGrpSpPr>
            <p:cNvPr id="22" name="Group 22">
              <a:extLst>
                <a:ext uri="{FF2B5EF4-FFF2-40B4-BE49-F238E27FC236}">
                  <a16:creationId xmlns:a16="http://schemas.microsoft.com/office/drawing/2014/main" id="{FBB4EFD5-B456-9126-8B05-698126A768A5}"/>
                </a:ext>
              </a:extLst>
            </p:cNvPr>
            <p:cNvGrpSpPr/>
            <p:nvPr/>
          </p:nvGrpSpPr>
          <p:grpSpPr>
            <a:xfrm>
              <a:off x="-122766" y="-241102"/>
              <a:ext cx="5584059" cy="4293901"/>
              <a:chOff x="-24250" y="-47625"/>
              <a:chExt cx="1103024" cy="848178"/>
            </a:xfrm>
          </p:grpSpPr>
          <p:sp>
            <p:nvSpPr>
              <p:cNvPr id="23" name="Freeform 23">
                <a:extLst>
                  <a:ext uri="{FF2B5EF4-FFF2-40B4-BE49-F238E27FC236}">
                    <a16:creationId xmlns:a16="http://schemas.microsoft.com/office/drawing/2014/main" id="{7AD129E1-6142-DF1A-A4CE-4395F28116EA}"/>
                  </a:ext>
                </a:extLst>
              </p:cNvPr>
              <p:cNvSpPr/>
              <p:nvPr/>
            </p:nvSpPr>
            <p:spPr>
              <a:xfrm>
                <a:off x="-24250" y="0"/>
                <a:ext cx="1103024" cy="800553"/>
              </a:xfrm>
              <a:custGeom>
                <a:avLst/>
                <a:gdLst/>
                <a:ahLst/>
                <a:cxnLst/>
                <a:rect l="l" t="t" r="r" b="b"/>
                <a:pathLst>
                  <a:path w="1078774" h="399087">
                    <a:moveTo>
                      <a:pt x="0" y="0"/>
                    </a:moveTo>
                    <a:lnTo>
                      <a:pt x="1078774" y="0"/>
                    </a:lnTo>
                    <a:lnTo>
                      <a:pt x="1078774" y="399087"/>
                    </a:lnTo>
                    <a:lnTo>
                      <a:pt x="0" y="399087"/>
                    </a:lnTo>
                    <a:close/>
                  </a:path>
                </a:pathLst>
              </a:custGeom>
              <a:solidFill>
                <a:srgbClr val="FFFFFF"/>
              </a:solidFill>
            </p:spPr>
            <p:txBody>
              <a:bodyPr/>
              <a:lstStyle/>
              <a:p>
                <a:endParaRPr lang="de-DE" dirty="0"/>
              </a:p>
            </p:txBody>
          </p:sp>
          <p:sp>
            <p:nvSpPr>
              <p:cNvPr id="24" name="TextBox 24">
                <a:extLst>
                  <a:ext uri="{FF2B5EF4-FFF2-40B4-BE49-F238E27FC236}">
                    <a16:creationId xmlns:a16="http://schemas.microsoft.com/office/drawing/2014/main" id="{B7E5B2A1-F8BF-8B93-6784-297249DD67AB}"/>
                  </a:ext>
                </a:extLst>
              </p:cNvPr>
              <p:cNvSpPr txBox="1"/>
              <p:nvPr/>
            </p:nvSpPr>
            <p:spPr>
              <a:xfrm>
                <a:off x="0" y="-47625"/>
                <a:ext cx="1078774" cy="446712"/>
              </a:xfrm>
              <a:prstGeom prst="rect">
                <a:avLst/>
              </a:prstGeom>
            </p:spPr>
            <p:txBody>
              <a:bodyPr lIns="152400" tIns="152400" rIns="152400" bIns="152400" rtlCol="0" anchor="t"/>
              <a:lstStyle/>
              <a:p>
                <a:pPr marL="0" lvl="1" indent="0" algn="ctr">
                  <a:lnSpc>
                    <a:spcPts val="3220"/>
                  </a:lnSpc>
                  <a:spcBef>
                    <a:spcPct val="0"/>
                  </a:spcBef>
                </a:pPr>
                <a:endParaRPr/>
              </a:p>
            </p:txBody>
          </p:sp>
        </p:grpSp>
        <p:sp>
          <p:nvSpPr>
            <p:cNvPr id="26" name="Freeform 26">
              <a:extLst>
                <a:ext uri="{FF2B5EF4-FFF2-40B4-BE49-F238E27FC236}">
                  <a16:creationId xmlns:a16="http://schemas.microsoft.com/office/drawing/2014/main" id="{4A0F801E-40A2-EA3A-238C-95FA6F95B0BE}"/>
                </a:ext>
              </a:extLst>
            </p:cNvPr>
            <p:cNvSpPr/>
            <p:nvPr/>
          </p:nvSpPr>
          <p:spPr>
            <a:xfrm>
              <a:off x="0" y="4492155"/>
              <a:ext cx="5444262" cy="1546892"/>
            </a:xfrm>
            <a:custGeom>
              <a:avLst/>
              <a:gdLst/>
              <a:ahLst/>
              <a:cxnLst/>
              <a:rect l="l" t="t" r="r" b="b"/>
              <a:pathLst>
                <a:path w="735851" h="158144">
                  <a:moveTo>
                    <a:pt x="0" y="0"/>
                  </a:moveTo>
                  <a:lnTo>
                    <a:pt x="735851" y="0"/>
                  </a:lnTo>
                  <a:lnTo>
                    <a:pt x="735851" y="158144"/>
                  </a:lnTo>
                  <a:lnTo>
                    <a:pt x="0" y="158144"/>
                  </a:lnTo>
                  <a:close/>
                </a:path>
              </a:pathLst>
            </a:custGeom>
            <a:solidFill>
              <a:srgbClr val="759C5C"/>
            </a:solidFill>
          </p:spPr>
          <p:txBody>
            <a:bodyPr/>
            <a:lstStyle/>
            <a:p>
              <a:endParaRPr lang="de-DE" dirty="0"/>
            </a:p>
          </p:txBody>
        </p:sp>
        <p:sp>
          <p:nvSpPr>
            <p:cNvPr id="28" name="TextBox 28">
              <a:extLst>
                <a:ext uri="{FF2B5EF4-FFF2-40B4-BE49-F238E27FC236}">
                  <a16:creationId xmlns:a16="http://schemas.microsoft.com/office/drawing/2014/main" id="{411D06C9-F20B-110F-966D-5232F7DDDDE7}"/>
                </a:ext>
              </a:extLst>
            </p:cNvPr>
            <p:cNvSpPr txBox="1"/>
            <p:nvPr/>
          </p:nvSpPr>
          <p:spPr>
            <a:xfrm>
              <a:off x="62432" y="85130"/>
              <a:ext cx="5298635" cy="3469484"/>
            </a:xfrm>
            <a:prstGeom prst="rect">
              <a:avLst/>
            </a:prstGeom>
          </p:spPr>
          <p:txBody>
            <a:bodyPr wrap="square" lIns="0" tIns="0" rIns="0" bIns="0" rtlCol="0" anchor="t">
              <a:spAutoFit/>
            </a:bodyPr>
            <a:lstStyle/>
            <a:p>
              <a:pPr marL="0" lvl="1" indent="0" algn="ctr">
                <a:lnSpc>
                  <a:spcPts val="3249"/>
                </a:lnSpc>
                <a:spcBef>
                  <a:spcPct val="0"/>
                </a:spcBef>
              </a:pPr>
              <a:r>
                <a:rPr lang="de-DE" sz="1600" dirty="0">
                  <a:latin typeface="Atkinson Hyperlegible" panose="020B0604020202020204" charset="0"/>
                </a:rPr>
                <a:t>3D-Druck ermöglicht die Herstellung präziser Architekturmodelle, die zur Planung und Präsentation eingesetzt werden. Durch detailreiche Miniaturen können Bauprojekte realistischer visualisiert und frühzeitig optimiert werden. Dies erleichtert sowohl die Kommunikation mit </a:t>
              </a:r>
              <a:r>
                <a:rPr lang="de-DE" sz="1600" dirty="0" err="1">
                  <a:latin typeface="Atkinson Hyperlegible" panose="020B0604020202020204" charset="0"/>
                </a:rPr>
                <a:t>Auftraggeber:innen</a:t>
              </a:r>
              <a:r>
                <a:rPr lang="de-DE" sz="1600" dirty="0">
                  <a:latin typeface="Atkinson Hyperlegible" panose="020B0604020202020204" charset="0"/>
                </a:rPr>
                <a:t> als auch die Abstimmung im Planungsteam.</a:t>
              </a:r>
              <a:endParaRPr lang="en-US" sz="2000" dirty="0">
                <a:solidFill>
                  <a:srgbClr val="363464"/>
                </a:solidFill>
                <a:latin typeface="Atkinson Hyperlegible" panose="020B0604020202020204" charset="0"/>
                <a:ea typeface="Atkinson Hyperlegible"/>
                <a:cs typeface="Atkinson Hyperlegible"/>
                <a:sym typeface="Atkinson Hyperlegible"/>
              </a:endParaRPr>
            </a:p>
          </p:txBody>
        </p:sp>
      </p:grpSp>
      <p:grpSp>
        <p:nvGrpSpPr>
          <p:cNvPr id="66" name="Group 21">
            <a:extLst>
              <a:ext uri="{FF2B5EF4-FFF2-40B4-BE49-F238E27FC236}">
                <a16:creationId xmlns:a16="http://schemas.microsoft.com/office/drawing/2014/main" id="{9B112185-2E1B-9513-23A0-427529B99EFF}"/>
              </a:ext>
            </a:extLst>
          </p:cNvPr>
          <p:cNvGrpSpPr/>
          <p:nvPr/>
        </p:nvGrpSpPr>
        <p:grpSpPr>
          <a:xfrm>
            <a:off x="5644684" y="3599199"/>
            <a:ext cx="4625550" cy="5861026"/>
            <a:chOff x="-122766" y="-241102"/>
            <a:chExt cx="5584059" cy="6280149"/>
          </a:xfrm>
        </p:grpSpPr>
        <p:grpSp>
          <p:nvGrpSpPr>
            <p:cNvPr id="67" name="Group 22">
              <a:extLst>
                <a:ext uri="{FF2B5EF4-FFF2-40B4-BE49-F238E27FC236}">
                  <a16:creationId xmlns:a16="http://schemas.microsoft.com/office/drawing/2014/main" id="{36F39AA0-E11C-369F-5EE8-75D583677103}"/>
                </a:ext>
              </a:extLst>
            </p:cNvPr>
            <p:cNvGrpSpPr/>
            <p:nvPr/>
          </p:nvGrpSpPr>
          <p:grpSpPr>
            <a:xfrm>
              <a:off x="-122766" y="-241102"/>
              <a:ext cx="5584059" cy="4337135"/>
              <a:chOff x="-24250" y="-47625"/>
              <a:chExt cx="1103024" cy="856718"/>
            </a:xfrm>
          </p:grpSpPr>
          <p:sp>
            <p:nvSpPr>
              <p:cNvPr id="70" name="Freeform 23">
                <a:extLst>
                  <a:ext uri="{FF2B5EF4-FFF2-40B4-BE49-F238E27FC236}">
                    <a16:creationId xmlns:a16="http://schemas.microsoft.com/office/drawing/2014/main" id="{E19B6C38-343C-8BF2-A6F8-25F7370D336C}"/>
                  </a:ext>
                </a:extLst>
              </p:cNvPr>
              <p:cNvSpPr/>
              <p:nvPr/>
            </p:nvSpPr>
            <p:spPr>
              <a:xfrm>
                <a:off x="-24250" y="0"/>
                <a:ext cx="1103024" cy="809093"/>
              </a:xfrm>
              <a:custGeom>
                <a:avLst/>
                <a:gdLst/>
                <a:ahLst/>
                <a:cxnLst/>
                <a:rect l="l" t="t" r="r" b="b"/>
                <a:pathLst>
                  <a:path w="1078774" h="399087">
                    <a:moveTo>
                      <a:pt x="0" y="0"/>
                    </a:moveTo>
                    <a:lnTo>
                      <a:pt x="1078774" y="0"/>
                    </a:lnTo>
                    <a:lnTo>
                      <a:pt x="1078774" y="399087"/>
                    </a:lnTo>
                    <a:lnTo>
                      <a:pt x="0" y="399087"/>
                    </a:lnTo>
                    <a:close/>
                  </a:path>
                </a:pathLst>
              </a:custGeom>
              <a:solidFill>
                <a:srgbClr val="FFFFFF"/>
              </a:solidFill>
            </p:spPr>
            <p:txBody>
              <a:bodyPr/>
              <a:lstStyle/>
              <a:p>
                <a:endParaRPr lang="de-DE" dirty="0"/>
              </a:p>
            </p:txBody>
          </p:sp>
          <p:sp>
            <p:nvSpPr>
              <p:cNvPr id="71" name="TextBox 24">
                <a:extLst>
                  <a:ext uri="{FF2B5EF4-FFF2-40B4-BE49-F238E27FC236}">
                    <a16:creationId xmlns:a16="http://schemas.microsoft.com/office/drawing/2014/main" id="{7FF600AF-97C7-DCC1-BA9C-0765FC0C54E6}"/>
                  </a:ext>
                </a:extLst>
              </p:cNvPr>
              <p:cNvSpPr txBox="1"/>
              <p:nvPr/>
            </p:nvSpPr>
            <p:spPr>
              <a:xfrm>
                <a:off x="0" y="-47625"/>
                <a:ext cx="1078774" cy="446712"/>
              </a:xfrm>
              <a:prstGeom prst="rect">
                <a:avLst/>
              </a:prstGeom>
            </p:spPr>
            <p:txBody>
              <a:bodyPr lIns="152400" tIns="152400" rIns="152400" bIns="152400" rtlCol="0" anchor="t"/>
              <a:lstStyle/>
              <a:p>
                <a:pPr marL="0" lvl="1" indent="0" algn="ctr">
                  <a:lnSpc>
                    <a:spcPts val="3220"/>
                  </a:lnSpc>
                  <a:spcBef>
                    <a:spcPct val="0"/>
                  </a:spcBef>
                </a:pPr>
                <a:endParaRPr/>
              </a:p>
            </p:txBody>
          </p:sp>
        </p:grpSp>
        <p:sp>
          <p:nvSpPr>
            <p:cNvPr id="68" name="Freeform 26">
              <a:extLst>
                <a:ext uri="{FF2B5EF4-FFF2-40B4-BE49-F238E27FC236}">
                  <a16:creationId xmlns:a16="http://schemas.microsoft.com/office/drawing/2014/main" id="{A46F6C01-1595-D180-4F8B-E3A849AF2BE4}"/>
                </a:ext>
              </a:extLst>
            </p:cNvPr>
            <p:cNvSpPr/>
            <p:nvPr/>
          </p:nvSpPr>
          <p:spPr>
            <a:xfrm>
              <a:off x="0" y="4492155"/>
              <a:ext cx="5444262" cy="1546892"/>
            </a:xfrm>
            <a:custGeom>
              <a:avLst/>
              <a:gdLst/>
              <a:ahLst/>
              <a:cxnLst/>
              <a:rect l="l" t="t" r="r" b="b"/>
              <a:pathLst>
                <a:path w="735851" h="158144">
                  <a:moveTo>
                    <a:pt x="0" y="0"/>
                  </a:moveTo>
                  <a:lnTo>
                    <a:pt x="735851" y="0"/>
                  </a:lnTo>
                  <a:lnTo>
                    <a:pt x="735851" y="158144"/>
                  </a:lnTo>
                  <a:lnTo>
                    <a:pt x="0" y="158144"/>
                  </a:lnTo>
                  <a:close/>
                </a:path>
              </a:pathLst>
            </a:custGeom>
            <a:solidFill>
              <a:srgbClr val="759C5C"/>
            </a:solidFill>
          </p:spPr>
          <p:txBody>
            <a:bodyPr/>
            <a:lstStyle/>
            <a:p>
              <a:endParaRPr lang="de-DE" dirty="0"/>
            </a:p>
          </p:txBody>
        </p:sp>
        <p:sp>
          <p:nvSpPr>
            <p:cNvPr id="69" name="TextBox 28">
              <a:extLst>
                <a:ext uri="{FF2B5EF4-FFF2-40B4-BE49-F238E27FC236}">
                  <a16:creationId xmlns:a16="http://schemas.microsoft.com/office/drawing/2014/main" id="{0D4D333C-450E-955C-5A91-D6E60A65F6A1}"/>
                </a:ext>
              </a:extLst>
            </p:cNvPr>
            <p:cNvSpPr txBox="1"/>
            <p:nvPr/>
          </p:nvSpPr>
          <p:spPr>
            <a:xfrm>
              <a:off x="50122" y="294393"/>
              <a:ext cx="5155440" cy="3469484"/>
            </a:xfrm>
            <a:prstGeom prst="rect">
              <a:avLst/>
            </a:prstGeom>
          </p:spPr>
          <p:txBody>
            <a:bodyPr wrap="square" lIns="0" tIns="0" rIns="0" bIns="0" rtlCol="0" anchor="t">
              <a:spAutoFit/>
            </a:bodyPr>
            <a:lstStyle/>
            <a:p>
              <a:pPr marL="0" lvl="1" indent="0" algn="ctr">
                <a:lnSpc>
                  <a:spcPts val="3249"/>
                </a:lnSpc>
                <a:spcBef>
                  <a:spcPct val="0"/>
                </a:spcBef>
              </a:pPr>
              <a:r>
                <a:rPr lang="de-DE" sz="1600" dirty="0">
                  <a:latin typeface="Atkinson Hyperlegible" panose="020B0604020202020204" charset="0"/>
                </a:rPr>
                <a:t>Im Bauwesen kommt großformatiger 3D-Druck zunehmend beim Errichten von Gebäudeteilen oder ganzen Häusern zum Einsatz. Mit speziellen Betondruckern lassen sich Wände schnell, effizient und ressourcenschonend herstellen. Diese Technik eröffnet neue Freiheiten im Design und kann Bauprozesse erheblich beschleunigen.</a:t>
              </a:r>
              <a:endParaRPr lang="en-US" sz="1600" dirty="0">
                <a:solidFill>
                  <a:srgbClr val="363464"/>
                </a:solidFill>
                <a:latin typeface="Atkinson Hyperlegible" panose="020B0604020202020204" charset="0"/>
                <a:ea typeface="Atkinson Hyperlegible"/>
                <a:cs typeface="Atkinson Hyperlegible"/>
                <a:sym typeface="Atkinson Hyperlegible"/>
              </a:endParaRPr>
            </a:p>
          </p:txBody>
        </p:sp>
      </p:grpSp>
      <p:grpSp>
        <p:nvGrpSpPr>
          <p:cNvPr id="74" name="Group 21">
            <a:extLst>
              <a:ext uri="{FF2B5EF4-FFF2-40B4-BE49-F238E27FC236}">
                <a16:creationId xmlns:a16="http://schemas.microsoft.com/office/drawing/2014/main" id="{66F70C68-D0C0-DFB8-10B6-F2999639EA1B}"/>
              </a:ext>
            </a:extLst>
          </p:cNvPr>
          <p:cNvGrpSpPr/>
          <p:nvPr/>
        </p:nvGrpSpPr>
        <p:grpSpPr>
          <a:xfrm>
            <a:off x="10812949" y="3577970"/>
            <a:ext cx="4565377" cy="5861026"/>
            <a:chOff x="-50124" y="-241102"/>
            <a:chExt cx="5511417" cy="6280149"/>
          </a:xfrm>
        </p:grpSpPr>
        <p:grpSp>
          <p:nvGrpSpPr>
            <p:cNvPr id="75" name="Group 22">
              <a:extLst>
                <a:ext uri="{FF2B5EF4-FFF2-40B4-BE49-F238E27FC236}">
                  <a16:creationId xmlns:a16="http://schemas.microsoft.com/office/drawing/2014/main" id="{D1D8ED37-83FC-0203-30A2-3914DE7D1E64}"/>
                </a:ext>
              </a:extLst>
            </p:cNvPr>
            <p:cNvGrpSpPr/>
            <p:nvPr/>
          </p:nvGrpSpPr>
          <p:grpSpPr>
            <a:xfrm>
              <a:off x="-50124" y="-241102"/>
              <a:ext cx="5511417" cy="4359880"/>
              <a:chOff x="-9901" y="-47625"/>
              <a:chExt cx="1088675" cy="861211"/>
            </a:xfrm>
          </p:grpSpPr>
          <p:sp>
            <p:nvSpPr>
              <p:cNvPr id="78" name="Freeform 23">
                <a:extLst>
                  <a:ext uri="{FF2B5EF4-FFF2-40B4-BE49-F238E27FC236}">
                    <a16:creationId xmlns:a16="http://schemas.microsoft.com/office/drawing/2014/main" id="{E3086A24-1D13-75DD-6EE1-D46E8A330D1C}"/>
                  </a:ext>
                </a:extLst>
              </p:cNvPr>
              <p:cNvSpPr/>
              <p:nvPr/>
            </p:nvSpPr>
            <p:spPr>
              <a:xfrm>
                <a:off x="-9901" y="0"/>
                <a:ext cx="1088675" cy="813586"/>
              </a:xfrm>
              <a:custGeom>
                <a:avLst/>
                <a:gdLst/>
                <a:ahLst/>
                <a:cxnLst/>
                <a:rect l="l" t="t" r="r" b="b"/>
                <a:pathLst>
                  <a:path w="1078774" h="399087">
                    <a:moveTo>
                      <a:pt x="0" y="0"/>
                    </a:moveTo>
                    <a:lnTo>
                      <a:pt x="1078774" y="0"/>
                    </a:lnTo>
                    <a:lnTo>
                      <a:pt x="1078774" y="399087"/>
                    </a:lnTo>
                    <a:lnTo>
                      <a:pt x="0" y="399087"/>
                    </a:lnTo>
                    <a:close/>
                  </a:path>
                </a:pathLst>
              </a:custGeom>
              <a:solidFill>
                <a:srgbClr val="FFFFFF"/>
              </a:solidFill>
            </p:spPr>
            <p:txBody>
              <a:bodyPr/>
              <a:lstStyle/>
              <a:p>
                <a:endParaRPr lang="de-DE" dirty="0"/>
              </a:p>
            </p:txBody>
          </p:sp>
          <p:sp>
            <p:nvSpPr>
              <p:cNvPr id="79" name="TextBox 24">
                <a:extLst>
                  <a:ext uri="{FF2B5EF4-FFF2-40B4-BE49-F238E27FC236}">
                    <a16:creationId xmlns:a16="http://schemas.microsoft.com/office/drawing/2014/main" id="{2B78DE5B-BBDC-4184-C0E7-D82326CE3530}"/>
                  </a:ext>
                </a:extLst>
              </p:cNvPr>
              <p:cNvSpPr txBox="1"/>
              <p:nvPr/>
            </p:nvSpPr>
            <p:spPr>
              <a:xfrm>
                <a:off x="0" y="-47625"/>
                <a:ext cx="1078774" cy="446712"/>
              </a:xfrm>
              <a:prstGeom prst="rect">
                <a:avLst/>
              </a:prstGeom>
            </p:spPr>
            <p:txBody>
              <a:bodyPr lIns="152400" tIns="152400" rIns="152400" bIns="152400" rtlCol="0" anchor="t"/>
              <a:lstStyle/>
              <a:p>
                <a:pPr marL="0" lvl="1" indent="0" algn="ctr">
                  <a:lnSpc>
                    <a:spcPts val="3220"/>
                  </a:lnSpc>
                  <a:spcBef>
                    <a:spcPct val="0"/>
                  </a:spcBef>
                </a:pPr>
                <a:endParaRPr/>
              </a:p>
            </p:txBody>
          </p:sp>
        </p:grpSp>
        <p:sp>
          <p:nvSpPr>
            <p:cNvPr id="76" name="Freeform 26">
              <a:extLst>
                <a:ext uri="{FF2B5EF4-FFF2-40B4-BE49-F238E27FC236}">
                  <a16:creationId xmlns:a16="http://schemas.microsoft.com/office/drawing/2014/main" id="{AFC7B9AF-364B-69D3-470A-B34FB7ED1D31}"/>
                </a:ext>
              </a:extLst>
            </p:cNvPr>
            <p:cNvSpPr/>
            <p:nvPr/>
          </p:nvSpPr>
          <p:spPr>
            <a:xfrm>
              <a:off x="0" y="4492155"/>
              <a:ext cx="5444262" cy="1546892"/>
            </a:xfrm>
            <a:custGeom>
              <a:avLst/>
              <a:gdLst/>
              <a:ahLst/>
              <a:cxnLst/>
              <a:rect l="l" t="t" r="r" b="b"/>
              <a:pathLst>
                <a:path w="735851" h="158144">
                  <a:moveTo>
                    <a:pt x="0" y="0"/>
                  </a:moveTo>
                  <a:lnTo>
                    <a:pt x="735851" y="0"/>
                  </a:lnTo>
                  <a:lnTo>
                    <a:pt x="735851" y="158144"/>
                  </a:lnTo>
                  <a:lnTo>
                    <a:pt x="0" y="158144"/>
                  </a:lnTo>
                  <a:close/>
                </a:path>
              </a:pathLst>
            </a:custGeom>
            <a:solidFill>
              <a:srgbClr val="759C5C"/>
            </a:solidFill>
          </p:spPr>
          <p:txBody>
            <a:bodyPr/>
            <a:lstStyle/>
            <a:p>
              <a:endParaRPr lang="de-DE" dirty="0"/>
            </a:p>
          </p:txBody>
        </p:sp>
        <p:sp>
          <p:nvSpPr>
            <p:cNvPr id="77" name="TextBox 28">
              <a:extLst>
                <a:ext uri="{FF2B5EF4-FFF2-40B4-BE49-F238E27FC236}">
                  <a16:creationId xmlns:a16="http://schemas.microsoft.com/office/drawing/2014/main" id="{7C6C49FA-1A1F-9B51-F662-4BC397FFCB43}"/>
                </a:ext>
              </a:extLst>
            </p:cNvPr>
            <p:cNvSpPr txBox="1"/>
            <p:nvPr/>
          </p:nvSpPr>
          <p:spPr>
            <a:xfrm>
              <a:off x="265998" y="230628"/>
              <a:ext cx="4895230" cy="3469484"/>
            </a:xfrm>
            <a:prstGeom prst="rect">
              <a:avLst/>
            </a:prstGeom>
          </p:spPr>
          <p:txBody>
            <a:bodyPr wrap="square" lIns="0" tIns="0" rIns="0" bIns="0" rtlCol="0" anchor="t">
              <a:spAutoFit/>
            </a:bodyPr>
            <a:lstStyle/>
            <a:p>
              <a:pPr marL="0" lvl="1" indent="0" algn="ctr">
                <a:lnSpc>
                  <a:spcPts val="3249"/>
                </a:lnSpc>
                <a:spcBef>
                  <a:spcPct val="0"/>
                </a:spcBef>
              </a:pPr>
              <a:r>
                <a:rPr lang="de-DE" sz="1600" dirty="0">
                  <a:latin typeface="Atkinson Hyperlegible" panose="020B0604020202020204" charset="0"/>
                </a:rPr>
                <a:t>3D-Druck fördert den Einsatz nachhaltiger Materialien wie recyceltem Beton, Lehm oder biobasierten Mischungen. Da nur exakt die benötigte Materialmenge verarbeitet wird, entsteht weniger Abfall. Zudem ermöglicht der präzise Schichtaufbau energieeffiziente Strukturen und umweltfreundlichere Bauweisen.</a:t>
              </a:r>
              <a:endParaRPr lang="en-US" sz="2000" dirty="0">
                <a:solidFill>
                  <a:srgbClr val="363464"/>
                </a:solidFill>
                <a:latin typeface="Atkinson Hyperlegible" panose="020B0604020202020204" charset="0"/>
                <a:ea typeface="Atkinson Hyperlegible"/>
                <a:cs typeface="Atkinson Hyperlegible"/>
                <a:sym typeface="Atkinson Hyperlegible"/>
              </a:endParaRPr>
            </a:p>
          </p:txBody>
        </p:sp>
      </p:grpSp>
      <p:pic>
        <p:nvPicPr>
          <p:cNvPr id="13" name="Grafik 12">
            <a:extLst>
              <a:ext uri="{FF2B5EF4-FFF2-40B4-BE49-F238E27FC236}">
                <a16:creationId xmlns:a16="http://schemas.microsoft.com/office/drawing/2014/main" id="{09956884-AC8A-807D-A37A-5A2BB1DC90F8}"/>
              </a:ext>
            </a:extLst>
          </p:cNvPr>
          <p:cNvPicPr>
            <a:picLocks noChangeAspect="1"/>
          </p:cNvPicPr>
          <p:nvPr/>
        </p:nvPicPr>
        <p:blipFill>
          <a:blip r:embed="rId7" cstate="screen">
            <a:extLst>
              <a:ext uri="{28A0092B-C50C-407E-A947-70E740481C1C}">
                <a14:useLocalDpi xmlns:a14="http://schemas.microsoft.com/office/drawing/2010/main"/>
              </a:ext>
            </a:extLst>
          </a:blip>
          <a:stretch>
            <a:fillRect/>
          </a:stretch>
        </p:blipFill>
        <p:spPr>
          <a:xfrm>
            <a:off x="1426268" y="7801619"/>
            <a:ext cx="2840932" cy="1893954"/>
          </a:xfrm>
          <a:prstGeom prst="rect">
            <a:avLst/>
          </a:prstGeom>
        </p:spPr>
      </p:pic>
      <p:pic>
        <p:nvPicPr>
          <p:cNvPr id="14" name="Grafik 13">
            <a:extLst>
              <a:ext uri="{FF2B5EF4-FFF2-40B4-BE49-F238E27FC236}">
                <a16:creationId xmlns:a16="http://schemas.microsoft.com/office/drawing/2014/main" id="{BE0E151C-2142-1CBC-CAEC-73FE189B987B}"/>
              </a:ext>
            </a:extLst>
          </p:cNvPr>
          <p:cNvPicPr>
            <a:picLocks noChangeAspect="1"/>
          </p:cNvPicPr>
          <p:nvPr/>
        </p:nvPicPr>
        <p:blipFill>
          <a:blip r:embed="rId8" cstate="screen">
            <a:extLst>
              <a:ext uri="{28A0092B-C50C-407E-A947-70E740481C1C}">
                <a14:useLocalDpi xmlns:a14="http://schemas.microsoft.com/office/drawing/2010/main"/>
              </a:ext>
            </a:extLst>
          </a:blip>
          <a:stretch>
            <a:fillRect/>
          </a:stretch>
        </p:blipFill>
        <p:spPr>
          <a:xfrm>
            <a:off x="6593538" y="7846435"/>
            <a:ext cx="2856946" cy="1904630"/>
          </a:xfrm>
          <a:prstGeom prst="rect">
            <a:avLst/>
          </a:prstGeom>
        </p:spPr>
      </p:pic>
      <p:pic>
        <p:nvPicPr>
          <p:cNvPr id="15" name="Grafik 14">
            <a:extLst>
              <a:ext uri="{FF2B5EF4-FFF2-40B4-BE49-F238E27FC236}">
                <a16:creationId xmlns:a16="http://schemas.microsoft.com/office/drawing/2014/main" id="{724403F7-C67A-B04A-EBF7-6DB95EB401C2}"/>
              </a:ext>
            </a:extLst>
          </p:cNvPr>
          <p:cNvPicPr>
            <a:picLocks noChangeAspect="1"/>
          </p:cNvPicPr>
          <p:nvPr/>
        </p:nvPicPr>
        <p:blipFill>
          <a:blip r:embed="rId9" cstate="screen">
            <a:extLst>
              <a:ext uri="{28A0092B-C50C-407E-A947-70E740481C1C}">
                <a14:useLocalDpi xmlns:a14="http://schemas.microsoft.com/office/drawing/2010/main"/>
              </a:ext>
            </a:extLst>
          </a:blip>
          <a:stretch>
            <a:fillRect/>
          </a:stretch>
        </p:blipFill>
        <p:spPr>
          <a:xfrm>
            <a:off x="11835580" y="7809734"/>
            <a:ext cx="2533413" cy="1900060"/>
          </a:xfrm>
          <a:prstGeom prst="rect">
            <a:avLst/>
          </a:prstGeom>
        </p:spPr>
      </p:pic>
    </p:spTree>
    <p:extLst>
      <p:ext uri="{BB962C8B-B14F-4D97-AF65-F5344CB8AC3E}">
        <p14:creationId xmlns:p14="http://schemas.microsoft.com/office/powerpoint/2010/main" val="207390868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BDBBF1"/>
        </a:solidFill>
        <a:effectLst/>
      </p:bgPr>
    </p:bg>
    <p:spTree>
      <p:nvGrpSpPr>
        <p:cNvPr id="1" name=""/>
        <p:cNvGrpSpPr/>
        <p:nvPr/>
      </p:nvGrpSpPr>
      <p:grpSpPr>
        <a:xfrm>
          <a:off x="0" y="0"/>
          <a:ext cx="0" cy="0"/>
          <a:chOff x="0" y="0"/>
          <a:chExt cx="0" cy="0"/>
        </a:xfrm>
      </p:grpSpPr>
      <p:sp>
        <p:nvSpPr>
          <p:cNvPr id="2" name="Freeform 2"/>
          <p:cNvSpPr/>
          <p:nvPr/>
        </p:nvSpPr>
        <p:spPr>
          <a:xfrm rot="5320451">
            <a:off x="3338450" y="-2955342"/>
            <a:ext cx="10239465" cy="17527298"/>
          </a:xfrm>
          <a:custGeom>
            <a:avLst/>
            <a:gdLst/>
            <a:ahLst/>
            <a:cxnLst/>
            <a:rect l="l" t="t" r="r" b="b"/>
            <a:pathLst>
              <a:path w="12396580" h="17527298">
                <a:moveTo>
                  <a:pt x="0" y="0"/>
                </a:moveTo>
                <a:lnTo>
                  <a:pt x="12396580" y="0"/>
                </a:lnTo>
                <a:lnTo>
                  <a:pt x="12396580" y="17527298"/>
                </a:lnTo>
                <a:lnTo>
                  <a:pt x="0" y="17527298"/>
                </a:lnTo>
                <a:lnTo>
                  <a:pt x="0" y="0"/>
                </a:lnTo>
                <a:close/>
              </a:path>
            </a:pathLst>
          </a:custGeom>
          <a:blipFill>
            <a:blip r:embed="rId3">
              <a:extLst>
                <a:ext uri="{96DAC541-7B7A-43D3-8B79-37D633B846F1}">
                  <asvg:svgBlip xmlns:asvg="http://schemas.microsoft.com/office/drawing/2016/SVG/main" r:embed="rId4"/>
                </a:ext>
              </a:extLst>
            </a:blip>
            <a:stretch>
              <a:fillRect/>
            </a:stretch>
          </a:blipFill>
          <a:ln cap="sq">
            <a:noFill/>
            <a:prstDash val="solid"/>
            <a:miter/>
          </a:ln>
        </p:spPr>
        <p:txBody>
          <a:bodyPr/>
          <a:lstStyle/>
          <a:p>
            <a:endParaRPr lang="de-DE"/>
          </a:p>
        </p:txBody>
      </p:sp>
      <p:grpSp>
        <p:nvGrpSpPr>
          <p:cNvPr id="3" name="Group 3"/>
          <p:cNvGrpSpPr/>
          <p:nvPr/>
        </p:nvGrpSpPr>
        <p:grpSpPr>
          <a:xfrm rot="-74165">
            <a:off x="981809" y="420391"/>
            <a:ext cx="12182437" cy="1385909"/>
            <a:chOff x="0" y="0"/>
            <a:chExt cx="9660999" cy="1719936"/>
          </a:xfrm>
        </p:grpSpPr>
        <p:sp>
          <p:nvSpPr>
            <p:cNvPr id="4" name="Freeform 4"/>
            <p:cNvSpPr/>
            <p:nvPr/>
          </p:nvSpPr>
          <p:spPr>
            <a:xfrm>
              <a:off x="-10795" y="-1905"/>
              <a:ext cx="9671667" cy="1721714"/>
            </a:xfrm>
            <a:custGeom>
              <a:avLst/>
              <a:gdLst/>
              <a:ahLst/>
              <a:cxnLst/>
              <a:rect l="l" t="t" r="r" b="b"/>
              <a:pathLst>
                <a:path w="9671667" h="1721714">
                  <a:moveTo>
                    <a:pt x="9655538" y="186309"/>
                  </a:moveTo>
                  <a:cubicBezTo>
                    <a:pt x="9655157" y="125349"/>
                    <a:pt x="9664555" y="8509"/>
                    <a:pt x="9664555" y="8509"/>
                  </a:cubicBezTo>
                  <a:lnTo>
                    <a:pt x="9519648" y="6223"/>
                  </a:lnTo>
                  <a:lnTo>
                    <a:pt x="9314162" y="16002"/>
                  </a:lnTo>
                  <a:cubicBezTo>
                    <a:pt x="9314162" y="16002"/>
                    <a:pt x="8980534" y="0"/>
                    <a:pt x="8948656" y="14986"/>
                  </a:cubicBezTo>
                  <a:cubicBezTo>
                    <a:pt x="8916652" y="29972"/>
                    <a:pt x="8850739" y="6223"/>
                    <a:pt x="8850739" y="6223"/>
                  </a:cubicBezTo>
                  <a:lnTo>
                    <a:pt x="931164" y="4318"/>
                  </a:lnTo>
                  <a:lnTo>
                    <a:pt x="640207" y="3556"/>
                  </a:lnTo>
                  <a:lnTo>
                    <a:pt x="413258" y="11430"/>
                  </a:lnTo>
                  <a:lnTo>
                    <a:pt x="149479" y="10668"/>
                  </a:lnTo>
                  <a:lnTo>
                    <a:pt x="49403" y="1905"/>
                  </a:lnTo>
                  <a:cubicBezTo>
                    <a:pt x="33528" y="1905"/>
                    <a:pt x="20701" y="14605"/>
                    <a:pt x="20701" y="30480"/>
                  </a:cubicBezTo>
                  <a:lnTo>
                    <a:pt x="36957" y="275590"/>
                  </a:lnTo>
                  <a:lnTo>
                    <a:pt x="19177" y="546989"/>
                  </a:lnTo>
                  <a:lnTo>
                    <a:pt x="17018" y="1076046"/>
                  </a:lnTo>
                  <a:lnTo>
                    <a:pt x="25019" y="1254862"/>
                  </a:lnTo>
                  <a:cubicBezTo>
                    <a:pt x="25019" y="1254862"/>
                    <a:pt x="0" y="1296010"/>
                    <a:pt x="16002" y="1456030"/>
                  </a:cubicBezTo>
                  <a:cubicBezTo>
                    <a:pt x="32004" y="1616050"/>
                    <a:pt x="49276" y="1711300"/>
                    <a:pt x="49276" y="1711300"/>
                  </a:cubicBezTo>
                  <a:lnTo>
                    <a:pt x="132842" y="1711554"/>
                  </a:lnTo>
                  <a:lnTo>
                    <a:pt x="305562" y="1695044"/>
                  </a:lnTo>
                  <a:lnTo>
                    <a:pt x="532511" y="1712570"/>
                  </a:lnTo>
                  <a:lnTo>
                    <a:pt x="771144" y="1721714"/>
                  </a:lnTo>
                  <a:lnTo>
                    <a:pt x="906526" y="1696568"/>
                  </a:lnTo>
                  <a:lnTo>
                    <a:pt x="1008761" y="1713840"/>
                  </a:lnTo>
                  <a:lnTo>
                    <a:pt x="8915509" y="1715745"/>
                  </a:lnTo>
                  <a:lnTo>
                    <a:pt x="9158460" y="1716380"/>
                  </a:lnTo>
                  <a:lnTo>
                    <a:pt x="9395315" y="1706728"/>
                  </a:lnTo>
                  <a:lnTo>
                    <a:pt x="9581624" y="1717523"/>
                  </a:lnTo>
                  <a:lnTo>
                    <a:pt x="9659094" y="1717777"/>
                  </a:lnTo>
                  <a:lnTo>
                    <a:pt x="9659475" y="1569822"/>
                  </a:lnTo>
                  <a:lnTo>
                    <a:pt x="9659729" y="1456157"/>
                  </a:lnTo>
                  <a:lnTo>
                    <a:pt x="9651855" y="1250671"/>
                  </a:lnTo>
                  <a:lnTo>
                    <a:pt x="9660746" y="1082523"/>
                  </a:lnTo>
                  <a:lnTo>
                    <a:pt x="9662523" y="671576"/>
                  </a:lnTo>
                  <a:lnTo>
                    <a:pt x="9671667" y="424561"/>
                  </a:lnTo>
                  <a:cubicBezTo>
                    <a:pt x="9671667" y="424561"/>
                    <a:pt x="9655665" y="247015"/>
                    <a:pt x="9655284" y="186055"/>
                  </a:cubicBezTo>
                  <a:close/>
                </a:path>
              </a:pathLst>
            </a:custGeom>
            <a:solidFill>
              <a:srgbClr val="759C5C"/>
            </a:solidFill>
          </p:spPr>
          <p:txBody>
            <a:bodyPr/>
            <a:lstStyle/>
            <a:p>
              <a:endParaRPr lang="de-DE"/>
            </a:p>
          </p:txBody>
        </p:sp>
      </p:grpSp>
      <p:grpSp>
        <p:nvGrpSpPr>
          <p:cNvPr id="5" name="Group 5"/>
          <p:cNvGrpSpPr/>
          <p:nvPr/>
        </p:nvGrpSpPr>
        <p:grpSpPr>
          <a:xfrm>
            <a:off x="990501" y="2772026"/>
            <a:ext cx="13676286" cy="1223166"/>
            <a:chOff x="-127336" y="-9937"/>
            <a:chExt cx="16510293" cy="1310635"/>
          </a:xfrm>
        </p:grpSpPr>
        <p:sp>
          <p:nvSpPr>
            <p:cNvPr id="6" name="Freeform 6"/>
            <p:cNvSpPr/>
            <p:nvPr/>
          </p:nvSpPr>
          <p:spPr>
            <a:xfrm>
              <a:off x="-127336" y="15688"/>
              <a:ext cx="4472316" cy="1285010"/>
            </a:xfrm>
            <a:custGeom>
              <a:avLst/>
              <a:gdLst/>
              <a:ahLst/>
              <a:cxnLst/>
              <a:rect l="l" t="t" r="r" b="b"/>
              <a:pathLst>
                <a:path w="4119358" h="1160809">
                  <a:moveTo>
                    <a:pt x="0" y="0"/>
                  </a:moveTo>
                  <a:lnTo>
                    <a:pt x="4119358" y="0"/>
                  </a:lnTo>
                  <a:lnTo>
                    <a:pt x="4119358" y="1160809"/>
                  </a:lnTo>
                  <a:lnTo>
                    <a:pt x="0" y="1160809"/>
                  </a:lnTo>
                  <a:lnTo>
                    <a:pt x="0" y="0"/>
                  </a:lnTo>
                  <a:close/>
                </a:path>
              </a:pathLst>
            </a:custGeom>
            <a:blipFill>
              <a:blip r:embed="rId5">
                <a:extLst>
                  <a:ext uri="{96DAC541-7B7A-43D3-8B79-37D633B846F1}">
                    <asvg:svgBlip xmlns:asvg="http://schemas.microsoft.com/office/drawing/2016/SVG/main" r:embed="rId6"/>
                  </a:ext>
                </a:extLst>
              </a:blip>
              <a:stretch>
                <a:fillRect r="-42189"/>
              </a:stretch>
            </a:blipFill>
          </p:spPr>
          <p:txBody>
            <a:bodyPr/>
            <a:lstStyle/>
            <a:p>
              <a:pPr algn="ctr"/>
              <a:r>
                <a:rPr lang="de-DE" sz="2400" b="1" dirty="0">
                  <a:solidFill>
                    <a:srgbClr val="363464"/>
                  </a:solidFill>
                  <a:latin typeface="Atkinson Hyperlegible Bold" panose="020B0604020202020204" charset="0"/>
                </a:rPr>
                <a:t>3D-gedruckte Designobjekte </a:t>
              </a:r>
            </a:p>
          </p:txBody>
        </p:sp>
        <p:sp>
          <p:nvSpPr>
            <p:cNvPr id="7" name="Freeform 7"/>
            <p:cNvSpPr/>
            <p:nvPr/>
          </p:nvSpPr>
          <p:spPr>
            <a:xfrm>
              <a:off x="6336387" y="0"/>
              <a:ext cx="4119358" cy="1160809"/>
            </a:xfrm>
            <a:custGeom>
              <a:avLst/>
              <a:gdLst/>
              <a:ahLst/>
              <a:cxnLst/>
              <a:rect l="l" t="t" r="r" b="b"/>
              <a:pathLst>
                <a:path w="4119358" h="1160809">
                  <a:moveTo>
                    <a:pt x="0" y="0"/>
                  </a:moveTo>
                  <a:lnTo>
                    <a:pt x="4119359" y="0"/>
                  </a:lnTo>
                  <a:lnTo>
                    <a:pt x="4119359" y="1160809"/>
                  </a:lnTo>
                  <a:lnTo>
                    <a:pt x="0" y="1160809"/>
                  </a:lnTo>
                  <a:lnTo>
                    <a:pt x="0" y="0"/>
                  </a:lnTo>
                  <a:close/>
                </a:path>
              </a:pathLst>
            </a:custGeom>
            <a:blipFill>
              <a:blip r:embed="rId5">
                <a:extLst>
                  <a:ext uri="{96DAC541-7B7A-43D3-8B79-37D633B846F1}">
                    <asvg:svgBlip xmlns:asvg="http://schemas.microsoft.com/office/drawing/2016/SVG/main" r:embed="rId6"/>
                  </a:ext>
                </a:extLst>
              </a:blip>
              <a:stretch>
                <a:fillRect r="-42189"/>
              </a:stretch>
            </a:blipFill>
          </p:spPr>
          <p:txBody>
            <a:bodyPr/>
            <a:lstStyle/>
            <a:p>
              <a:endParaRPr lang="de-DE"/>
            </a:p>
          </p:txBody>
        </p:sp>
        <p:sp>
          <p:nvSpPr>
            <p:cNvPr id="8" name="Freeform 8"/>
            <p:cNvSpPr/>
            <p:nvPr/>
          </p:nvSpPr>
          <p:spPr>
            <a:xfrm>
              <a:off x="12162691" y="-9937"/>
              <a:ext cx="4119358" cy="1160809"/>
            </a:xfrm>
            <a:custGeom>
              <a:avLst/>
              <a:gdLst/>
              <a:ahLst/>
              <a:cxnLst/>
              <a:rect l="l" t="t" r="r" b="b"/>
              <a:pathLst>
                <a:path w="4119358" h="1160809">
                  <a:moveTo>
                    <a:pt x="0" y="0"/>
                  </a:moveTo>
                  <a:lnTo>
                    <a:pt x="4119358" y="0"/>
                  </a:lnTo>
                  <a:lnTo>
                    <a:pt x="4119358" y="1160809"/>
                  </a:lnTo>
                  <a:lnTo>
                    <a:pt x="0" y="1160809"/>
                  </a:lnTo>
                  <a:lnTo>
                    <a:pt x="0" y="0"/>
                  </a:lnTo>
                  <a:close/>
                </a:path>
              </a:pathLst>
            </a:custGeom>
            <a:blipFill>
              <a:blip r:embed="rId5">
                <a:extLst>
                  <a:ext uri="{96DAC541-7B7A-43D3-8B79-37D633B846F1}">
                    <asvg:svgBlip xmlns:asvg="http://schemas.microsoft.com/office/drawing/2016/SVG/main" r:embed="rId6"/>
                  </a:ext>
                </a:extLst>
              </a:blip>
              <a:stretch>
                <a:fillRect r="-42189"/>
              </a:stretch>
            </a:blipFill>
          </p:spPr>
          <p:txBody>
            <a:bodyPr/>
            <a:lstStyle/>
            <a:p>
              <a:endParaRPr lang="de-DE"/>
            </a:p>
          </p:txBody>
        </p:sp>
        <p:sp>
          <p:nvSpPr>
            <p:cNvPr id="9" name="TextBox 9"/>
            <p:cNvSpPr txBox="1"/>
            <p:nvPr/>
          </p:nvSpPr>
          <p:spPr>
            <a:xfrm>
              <a:off x="0" y="251475"/>
              <a:ext cx="4108147" cy="495710"/>
            </a:xfrm>
            <a:prstGeom prst="rect">
              <a:avLst/>
            </a:prstGeom>
          </p:spPr>
          <p:txBody>
            <a:bodyPr wrap="square" lIns="0" tIns="0" rIns="0" bIns="0" rtlCol="0" anchor="t">
              <a:spAutoFit/>
            </a:bodyPr>
            <a:lstStyle/>
            <a:p>
              <a:pPr algn="ctr">
                <a:lnSpc>
                  <a:spcPts val="3779"/>
                </a:lnSpc>
              </a:pPr>
              <a:r>
                <a:rPr lang="en-US" sz="2700" b="1" dirty="0">
                  <a:solidFill>
                    <a:srgbClr val="363464"/>
                  </a:solidFill>
                  <a:latin typeface="Atkinson Hyperlegible Bold"/>
                  <a:ea typeface="Atkinson Hyperlegible Bold"/>
                  <a:cs typeface="Atkinson Hyperlegible Bold"/>
                  <a:sym typeface="Atkinson Hyperlegible Bold"/>
                </a:rPr>
                <a:t> </a:t>
              </a:r>
            </a:p>
          </p:txBody>
        </p:sp>
        <p:sp>
          <p:nvSpPr>
            <p:cNvPr id="10" name="TextBox 10"/>
            <p:cNvSpPr txBox="1"/>
            <p:nvPr/>
          </p:nvSpPr>
          <p:spPr>
            <a:xfrm>
              <a:off x="6335564" y="351324"/>
              <a:ext cx="4001243" cy="395743"/>
            </a:xfrm>
            <a:prstGeom prst="rect">
              <a:avLst/>
            </a:prstGeom>
          </p:spPr>
          <p:txBody>
            <a:bodyPr wrap="square" lIns="0" tIns="0" rIns="0" bIns="0" rtlCol="0" anchor="t">
              <a:spAutoFit/>
            </a:bodyPr>
            <a:lstStyle/>
            <a:p>
              <a:pPr algn="ctr"/>
              <a:r>
                <a:rPr lang="en-US" sz="2400" b="1" dirty="0" err="1">
                  <a:solidFill>
                    <a:srgbClr val="363464"/>
                  </a:solidFill>
                  <a:latin typeface="Atkinson Hyperlegible Bold"/>
                  <a:ea typeface="Atkinson Hyperlegible Bold"/>
                  <a:cs typeface="Atkinson Hyperlegible Bold"/>
                  <a:sym typeface="Atkinson Hyperlegible Bold"/>
                </a:rPr>
                <a:t>Ungeahnte</a:t>
              </a:r>
              <a:r>
                <a:rPr lang="en-US" sz="2400" b="1" dirty="0">
                  <a:solidFill>
                    <a:srgbClr val="363464"/>
                  </a:solidFill>
                  <a:latin typeface="Atkinson Hyperlegible Bold"/>
                  <a:ea typeface="Atkinson Hyperlegible Bold"/>
                  <a:cs typeface="Atkinson Hyperlegible Bold"/>
                  <a:sym typeface="Atkinson Hyperlegible Bold"/>
                </a:rPr>
                <a:t> </a:t>
              </a:r>
              <a:r>
                <a:rPr lang="en-US" sz="2400" b="1" dirty="0" err="1">
                  <a:solidFill>
                    <a:srgbClr val="363464"/>
                  </a:solidFill>
                  <a:latin typeface="Atkinson Hyperlegible Bold"/>
                  <a:ea typeface="Atkinson Hyperlegible Bold"/>
                  <a:cs typeface="Atkinson Hyperlegible Bold"/>
                  <a:sym typeface="Atkinson Hyperlegible Bold"/>
                </a:rPr>
                <a:t>Kreativität</a:t>
              </a:r>
              <a:r>
                <a:rPr lang="en-US" sz="2400" b="1" dirty="0">
                  <a:solidFill>
                    <a:srgbClr val="363464"/>
                  </a:solidFill>
                  <a:latin typeface="Atkinson Hyperlegible Bold"/>
                  <a:ea typeface="Atkinson Hyperlegible Bold"/>
                  <a:cs typeface="Atkinson Hyperlegible Bold"/>
                  <a:sym typeface="Atkinson Hyperlegible Bold"/>
                </a:rPr>
                <a:t> </a:t>
              </a:r>
            </a:p>
          </p:txBody>
        </p:sp>
        <p:sp>
          <p:nvSpPr>
            <p:cNvPr id="11" name="TextBox 11"/>
            <p:cNvSpPr txBox="1"/>
            <p:nvPr/>
          </p:nvSpPr>
          <p:spPr>
            <a:xfrm>
              <a:off x="12162692" y="349470"/>
              <a:ext cx="4220265" cy="395743"/>
            </a:xfrm>
            <a:prstGeom prst="rect">
              <a:avLst/>
            </a:prstGeom>
          </p:spPr>
          <p:txBody>
            <a:bodyPr wrap="square" lIns="0" tIns="0" rIns="0" bIns="0" rtlCol="0" anchor="t">
              <a:spAutoFit/>
            </a:bodyPr>
            <a:lstStyle/>
            <a:p>
              <a:pPr algn="ctr"/>
              <a:r>
                <a:rPr lang="en-US" sz="2400" b="1" dirty="0" err="1">
                  <a:solidFill>
                    <a:srgbClr val="363464"/>
                  </a:solidFill>
                  <a:latin typeface="Atkinson Hyperlegible Bold"/>
                  <a:ea typeface="Atkinson Hyperlegible Bold"/>
                  <a:cs typeface="Atkinson Hyperlegible Bold"/>
                  <a:sym typeface="Atkinson Hyperlegible Bold"/>
                </a:rPr>
                <a:t>Nachhaltige</a:t>
              </a:r>
              <a:r>
                <a:rPr lang="en-US" sz="2400" b="1" dirty="0">
                  <a:solidFill>
                    <a:srgbClr val="363464"/>
                  </a:solidFill>
                  <a:latin typeface="Atkinson Hyperlegible Bold"/>
                  <a:ea typeface="Atkinson Hyperlegible Bold"/>
                  <a:cs typeface="Atkinson Hyperlegible Bold"/>
                  <a:sym typeface="Atkinson Hyperlegible Bold"/>
                </a:rPr>
                <a:t> Mode </a:t>
              </a:r>
            </a:p>
          </p:txBody>
        </p:sp>
      </p:grpSp>
      <p:sp>
        <p:nvSpPr>
          <p:cNvPr id="20" name="TextBox 20"/>
          <p:cNvSpPr txBox="1"/>
          <p:nvPr/>
        </p:nvSpPr>
        <p:spPr>
          <a:xfrm rot="-74165">
            <a:off x="586487" y="988850"/>
            <a:ext cx="13068071" cy="917559"/>
          </a:xfrm>
          <a:prstGeom prst="rect">
            <a:avLst/>
          </a:prstGeom>
        </p:spPr>
        <p:txBody>
          <a:bodyPr lIns="0" tIns="0" rIns="0" bIns="0" rtlCol="0" anchor="t">
            <a:spAutoFit/>
          </a:bodyPr>
          <a:lstStyle/>
          <a:p>
            <a:pPr marL="0" lvl="0" indent="0" algn="ctr">
              <a:lnSpc>
                <a:spcPts val="6930"/>
              </a:lnSpc>
              <a:spcBef>
                <a:spcPct val="0"/>
              </a:spcBef>
            </a:pPr>
            <a:r>
              <a:rPr lang="en-US" sz="6600" dirty="0">
                <a:solidFill>
                  <a:srgbClr val="FFFFFF"/>
                </a:solidFill>
                <a:latin typeface="Pagkaki"/>
                <a:ea typeface="Pagkaki"/>
                <a:cs typeface="Pagkaki"/>
                <a:sym typeface="Pagkaki"/>
              </a:rPr>
              <a:t>Design &amp; Mode</a:t>
            </a:r>
          </a:p>
        </p:txBody>
      </p:sp>
      <p:grpSp>
        <p:nvGrpSpPr>
          <p:cNvPr id="21" name="Group 21"/>
          <p:cNvGrpSpPr/>
          <p:nvPr/>
        </p:nvGrpSpPr>
        <p:grpSpPr>
          <a:xfrm>
            <a:off x="578111" y="3599199"/>
            <a:ext cx="4625550" cy="5861026"/>
            <a:chOff x="-122766" y="-241102"/>
            <a:chExt cx="5584059" cy="6280149"/>
          </a:xfrm>
        </p:grpSpPr>
        <p:grpSp>
          <p:nvGrpSpPr>
            <p:cNvPr id="22" name="Group 22"/>
            <p:cNvGrpSpPr/>
            <p:nvPr/>
          </p:nvGrpSpPr>
          <p:grpSpPr>
            <a:xfrm>
              <a:off x="-122766" y="-241102"/>
              <a:ext cx="5584059" cy="4498021"/>
              <a:chOff x="-24250" y="-47625"/>
              <a:chExt cx="1103024" cy="888498"/>
            </a:xfrm>
          </p:grpSpPr>
          <p:sp>
            <p:nvSpPr>
              <p:cNvPr id="23" name="Freeform 23"/>
              <p:cNvSpPr/>
              <p:nvPr/>
            </p:nvSpPr>
            <p:spPr>
              <a:xfrm>
                <a:off x="-24250" y="0"/>
                <a:ext cx="1103024" cy="840873"/>
              </a:xfrm>
              <a:custGeom>
                <a:avLst/>
                <a:gdLst/>
                <a:ahLst/>
                <a:cxnLst/>
                <a:rect l="l" t="t" r="r" b="b"/>
                <a:pathLst>
                  <a:path w="1078774" h="399087">
                    <a:moveTo>
                      <a:pt x="0" y="0"/>
                    </a:moveTo>
                    <a:lnTo>
                      <a:pt x="1078774" y="0"/>
                    </a:lnTo>
                    <a:lnTo>
                      <a:pt x="1078774" y="399087"/>
                    </a:lnTo>
                    <a:lnTo>
                      <a:pt x="0" y="399087"/>
                    </a:lnTo>
                    <a:close/>
                  </a:path>
                </a:pathLst>
              </a:custGeom>
              <a:solidFill>
                <a:srgbClr val="FFFFFF"/>
              </a:solidFill>
            </p:spPr>
            <p:txBody>
              <a:bodyPr/>
              <a:lstStyle/>
              <a:p>
                <a:endParaRPr lang="de-DE" dirty="0"/>
              </a:p>
            </p:txBody>
          </p:sp>
          <p:sp>
            <p:nvSpPr>
              <p:cNvPr id="24" name="TextBox 24"/>
              <p:cNvSpPr txBox="1"/>
              <p:nvPr/>
            </p:nvSpPr>
            <p:spPr>
              <a:xfrm>
                <a:off x="0" y="-47625"/>
                <a:ext cx="1078774" cy="446712"/>
              </a:xfrm>
              <a:prstGeom prst="rect">
                <a:avLst/>
              </a:prstGeom>
            </p:spPr>
            <p:txBody>
              <a:bodyPr lIns="152400" tIns="152400" rIns="152400" bIns="152400" rtlCol="0" anchor="t"/>
              <a:lstStyle/>
              <a:p>
                <a:pPr marL="0" lvl="1" indent="0" algn="ctr">
                  <a:lnSpc>
                    <a:spcPts val="3220"/>
                  </a:lnSpc>
                  <a:spcBef>
                    <a:spcPct val="0"/>
                  </a:spcBef>
                </a:pPr>
                <a:endParaRPr/>
              </a:p>
            </p:txBody>
          </p:sp>
        </p:grpSp>
        <p:sp>
          <p:nvSpPr>
            <p:cNvPr id="26" name="Freeform 26"/>
            <p:cNvSpPr/>
            <p:nvPr/>
          </p:nvSpPr>
          <p:spPr>
            <a:xfrm>
              <a:off x="0" y="4492155"/>
              <a:ext cx="5444262" cy="1546892"/>
            </a:xfrm>
            <a:custGeom>
              <a:avLst/>
              <a:gdLst/>
              <a:ahLst/>
              <a:cxnLst/>
              <a:rect l="l" t="t" r="r" b="b"/>
              <a:pathLst>
                <a:path w="735851" h="158144">
                  <a:moveTo>
                    <a:pt x="0" y="0"/>
                  </a:moveTo>
                  <a:lnTo>
                    <a:pt x="735851" y="0"/>
                  </a:lnTo>
                  <a:lnTo>
                    <a:pt x="735851" y="158144"/>
                  </a:lnTo>
                  <a:lnTo>
                    <a:pt x="0" y="158144"/>
                  </a:lnTo>
                  <a:close/>
                </a:path>
              </a:pathLst>
            </a:custGeom>
            <a:solidFill>
              <a:srgbClr val="759C5C"/>
            </a:solidFill>
          </p:spPr>
          <p:txBody>
            <a:bodyPr/>
            <a:lstStyle/>
            <a:p>
              <a:endParaRPr lang="de-DE" dirty="0"/>
            </a:p>
          </p:txBody>
        </p:sp>
        <p:sp>
          <p:nvSpPr>
            <p:cNvPr id="28" name="TextBox 28"/>
            <p:cNvSpPr txBox="1"/>
            <p:nvPr/>
          </p:nvSpPr>
          <p:spPr>
            <a:xfrm>
              <a:off x="62433" y="85130"/>
              <a:ext cx="5298635" cy="3909197"/>
            </a:xfrm>
            <a:prstGeom prst="rect">
              <a:avLst/>
            </a:prstGeom>
          </p:spPr>
          <p:txBody>
            <a:bodyPr wrap="square" lIns="0" tIns="0" rIns="0" bIns="0" rtlCol="0" anchor="t">
              <a:spAutoFit/>
            </a:bodyPr>
            <a:lstStyle/>
            <a:p>
              <a:pPr marL="0" lvl="1" indent="0" algn="ctr">
                <a:lnSpc>
                  <a:spcPts val="3249"/>
                </a:lnSpc>
                <a:spcBef>
                  <a:spcPct val="0"/>
                </a:spcBef>
              </a:pPr>
              <a:r>
                <a:rPr lang="de-DE" sz="1600" dirty="0">
                  <a:latin typeface="Atkinson Hyperlegible" panose="020B0604020202020204" charset="0"/>
                </a:rPr>
                <a:t>Mit 3D-Druck lassen sich individuelle Designobjekte wie Vasen, Schalen oder dekorative Wohnaccessoires herstellen. </a:t>
              </a:r>
              <a:r>
                <a:rPr lang="de-DE" sz="1600" dirty="0" err="1">
                  <a:latin typeface="Atkinson Hyperlegible" panose="020B0604020202020204" charset="0"/>
                </a:rPr>
                <a:t>Designer:innen</a:t>
              </a:r>
              <a:r>
                <a:rPr lang="de-DE" sz="1600" dirty="0">
                  <a:latin typeface="Atkinson Hyperlegible" panose="020B0604020202020204" charset="0"/>
                </a:rPr>
                <a:t> können komplexe Muster, organische Formen und filigrane Strukturen gestalten, die mit klassischen Verfahren schwer umzusetzen wären. So entstehen ästhetische, moderne und oft einzigartige Einzelstücke für den Wohnbereich.</a:t>
              </a:r>
              <a:endParaRPr lang="en-US" sz="2000" dirty="0">
                <a:solidFill>
                  <a:srgbClr val="363464"/>
                </a:solidFill>
                <a:latin typeface="Atkinson Hyperlegible" panose="020B0604020202020204" charset="0"/>
                <a:ea typeface="Atkinson Hyperlegible"/>
                <a:cs typeface="Atkinson Hyperlegible"/>
                <a:sym typeface="Atkinson Hyperlegible"/>
              </a:endParaRPr>
            </a:p>
          </p:txBody>
        </p:sp>
      </p:grpSp>
      <p:grpSp>
        <p:nvGrpSpPr>
          <p:cNvPr id="66" name="Group 21">
            <a:extLst>
              <a:ext uri="{FF2B5EF4-FFF2-40B4-BE49-F238E27FC236}">
                <a16:creationId xmlns:a16="http://schemas.microsoft.com/office/drawing/2014/main" id="{FA637E6B-E40C-0611-63CC-F17DB43454FA}"/>
              </a:ext>
            </a:extLst>
          </p:cNvPr>
          <p:cNvGrpSpPr/>
          <p:nvPr/>
        </p:nvGrpSpPr>
        <p:grpSpPr>
          <a:xfrm>
            <a:off x="5644684" y="3599199"/>
            <a:ext cx="4625550" cy="5861026"/>
            <a:chOff x="-122766" y="-241102"/>
            <a:chExt cx="5584059" cy="6280149"/>
          </a:xfrm>
        </p:grpSpPr>
        <p:grpSp>
          <p:nvGrpSpPr>
            <p:cNvPr id="67" name="Group 22">
              <a:extLst>
                <a:ext uri="{FF2B5EF4-FFF2-40B4-BE49-F238E27FC236}">
                  <a16:creationId xmlns:a16="http://schemas.microsoft.com/office/drawing/2014/main" id="{5C83A069-E5CE-A136-ED8C-3F6AA4FA7EC1}"/>
                </a:ext>
              </a:extLst>
            </p:cNvPr>
            <p:cNvGrpSpPr/>
            <p:nvPr/>
          </p:nvGrpSpPr>
          <p:grpSpPr>
            <a:xfrm>
              <a:off x="-122766" y="-241102"/>
              <a:ext cx="5584059" cy="4494154"/>
              <a:chOff x="-24250" y="-47625"/>
              <a:chExt cx="1103024" cy="887734"/>
            </a:xfrm>
          </p:grpSpPr>
          <p:sp>
            <p:nvSpPr>
              <p:cNvPr id="70" name="Freeform 23">
                <a:extLst>
                  <a:ext uri="{FF2B5EF4-FFF2-40B4-BE49-F238E27FC236}">
                    <a16:creationId xmlns:a16="http://schemas.microsoft.com/office/drawing/2014/main" id="{5BC42E21-C931-9541-86AD-8C8466ACAD89}"/>
                  </a:ext>
                </a:extLst>
              </p:cNvPr>
              <p:cNvSpPr/>
              <p:nvPr/>
            </p:nvSpPr>
            <p:spPr>
              <a:xfrm>
                <a:off x="-24250" y="0"/>
                <a:ext cx="1103024" cy="840109"/>
              </a:xfrm>
              <a:custGeom>
                <a:avLst/>
                <a:gdLst/>
                <a:ahLst/>
                <a:cxnLst/>
                <a:rect l="l" t="t" r="r" b="b"/>
                <a:pathLst>
                  <a:path w="1078774" h="399087">
                    <a:moveTo>
                      <a:pt x="0" y="0"/>
                    </a:moveTo>
                    <a:lnTo>
                      <a:pt x="1078774" y="0"/>
                    </a:lnTo>
                    <a:lnTo>
                      <a:pt x="1078774" y="399087"/>
                    </a:lnTo>
                    <a:lnTo>
                      <a:pt x="0" y="399087"/>
                    </a:lnTo>
                    <a:close/>
                  </a:path>
                </a:pathLst>
              </a:custGeom>
              <a:solidFill>
                <a:srgbClr val="FFFFFF"/>
              </a:solidFill>
            </p:spPr>
            <p:txBody>
              <a:bodyPr/>
              <a:lstStyle/>
              <a:p>
                <a:endParaRPr lang="de-DE" dirty="0"/>
              </a:p>
            </p:txBody>
          </p:sp>
          <p:sp>
            <p:nvSpPr>
              <p:cNvPr id="71" name="TextBox 24">
                <a:extLst>
                  <a:ext uri="{FF2B5EF4-FFF2-40B4-BE49-F238E27FC236}">
                    <a16:creationId xmlns:a16="http://schemas.microsoft.com/office/drawing/2014/main" id="{355A871B-4639-15E2-755E-81B6AC857ACE}"/>
                  </a:ext>
                </a:extLst>
              </p:cNvPr>
              <p:cNvSpPr txBox="1"/>
              <p:nvPr/>
            </p:nvSpPr>
            <p:spPr>
              <a:xfrm>
                <a:off x="0" y="-47625"/>
                <a:ext cx="1078774" cy="446712"/>
              </a:xfrm>
              <a:prstGeom prst="rect">
                <a:avLst/>
              </a:prstGeom>
            </p:spPr>
            <p:txBody>
              <a:bodyPr lIns="152400" tIns="152400" rIns="152400" bIns="152400" rtlCol="0" anchor="t"/>
              <a:lstStyle/>
              <a:p>
                <a:pPr marL="0" lvl="1" indent="0" algn="ctr">
                  <a:lnSpc>
                    <a:spcPts val="3220"/>
                  </a:lnSpc>
                  <a:spcBef>
                    <a:spcPct val="0"/>
                  </a:spcBef>
                </a:pPr>
                <a:endParaRPr/>
              </a:p>
            </p:txBody>
          </p:sp>
        </p:grpSp>
        <p:sp>
          <p:nvSpPr>
            <p:cNvPr id="68" name="Freeform 26">
              <a:extLst>
                <a:ext uri="{FF2B5EF4-FFF2-40B4-BE49-F238E27FC236}">
                  <a16:creationId xmlns:a16="http://schemas.microsoft.com/office/drawing/2014/main" id="{01B0F653-6B28-12E2-CB7D-4EEAFB63A432}"/>
                </a:ext>
              </a:extLst>
            </p:cNvPr>
            <p:cNvSpPr/>
            <p:nvPr/>
          </p:nvSpPr>
          <p:spPr>
            <a:xfrm>
              <a:off x="0" y="4492155"/>
              <a:ext cx="5444262" cy="1546892"/>
            </a:xfrm>
            <a:custGeom>
              <a:avLst/>
              <a:gdLst/>
              <a:ahLst/>
              <a:cxnLst/>
              <a:rect l="l" t="t" r="r" b="b"/>
              <a:pathLst>
                <a:path w="735851" h="158144">
                  <a:moveTo>
                    <a:pt x="0" y="0"/>
                  </a:moveTo>
                  <a:lnTo>
                    <a:pt x="735851" y="0"/>
                  </a:lnTo>
                  <a:lnTo>
                    <a:pt x="735851" y="158144"/>
                  </a:lnTo>
                  <a:lnTo>
                    <a:pt x="0" y="158144"/>
                  </a:lnTo>
                  <a:close/>
                </a:path>
              </a:pathLst>
            </a:custGeom>
            <a:solidFill>
              <a:srgbClr val="759C5C"/>
            </a:solidFill>
          </p:spPr>
          <p:txBody>
            <a:bodyPr/>
            <a:lstStyle/>
            <a:p>
              <a:endParaRPr lang="de-DE" dirty="0"/>
            </a:p>
          </p:txBody>
        </p:sp>
        <p:sp>
          <p:nvSpPr>
            <p:cNvPr id="69" name="TextBox 28">
              <a:extLst>
                <a:ext uri="{FF2B5EF4-FFF2-40B4-BE49-F238E27FC236}">
                  <a16:creationId xmlns:a16="http://schemas.microsoft.com/office/drawing/2014/main" id="{AB4DF207-4BDC-4D5A-D5A0-1B644A107E4C}"/>
                </a:ext>
              </a:extLst>
            </p:cNvPr>
            <p:cNvSpPr txBox="1"/>
            <p:nvPr/>
          </p:nvSpPr>
          <p:spPr>
            <a:xfrm>
              <a:off x="346781" y="294393"/>
              <a:ext cx="4766792" cy="3909197"/>
            </a:xfrm>
            <a:prstGeom prst="rect">
              <a:avLst/>
            </a:prstGeom>
          </p:spPr>
          <p:txBody>
            <a:bodyPr wrap="square" lIns="0" tIns="0" rIns="0" bIns="0" rtlCol="0" anchor="t">
              <a:spAutoFit/>
            </a:bodyPr>
            <a:lstStyle/>
            <a:p>
              <a:pPr marL="0" lvl="1" algn="ctr">
                <a:lnSpc>
                  <a:spcPts val="3249"/>
                </a:lnSpc>
                <a:spcBef>
                  <a:spcPct val="0"/>
                </a:spcBef>
              </a:pPr>
              <a:r>
                <a:rPr lang="de-DE" sz="1600" dirty="0">
                  <a:latin typeface="Atkinson Hyperlegible"/>
                </a:rPr>
                <a:t>3D-Druck eröffnet </a:t>
              </a:r>
              <a:r>
                <a:rPr lang="de-DE" sz="1600" dirty="0" err="1">
                  <a:latin typeface="Atkinson Hyperlegible"/>
                </a:rPr>
                <a:t>Modedesigner:innen</a:t>
              </a:r>
              <a:r>
                <a:rPr lang="de-DE" sz="1600" dirty="0">
                  <a:latin typeface="Atkinson Hyperlegible"/>
                </a:rPr>
                <a:t> neue Freiräume: Kleidung und Schmuck können </a:t>
              </a:r>
              <a:r>
                <a:rPr lang="de-DE" sz="1600" dirty="0">
                  <a:solidFill>
                    <a:srgbClr val="000000"/>
                  </a:solidFill>
                  <a:latin typeface="Atkinson Hyperlegible"/>
                </a:rPr>
                <a:t>mit</a:t>
              </a:r>
              <a:r>
                <a:rPr lang="de-DE" sz="1600" dirty="0">
                  <a:latin typeface="Atkinson Hyperlegible"/>
                </a:rPr>
                <a:t> innovativen Formen, ungewohnten Proportionen und experimentellen Materialien (flexibel, leicht, textilähnlich) gestaltet werden. Avantgardistische Mode entsteht ohne die üblichen Grenzen klassischer Fertigungstechniken.</a:t>
              </a:r>
              <a:endParaRPr lang="en-US" sz="1600" dirty="0">
                <a:solidFill>
                  <a:srgbClr val="363464"/>
                </a:solidFill>
                <a:latin typeface="Atkinson Hyperlegible"/>
                <a:ea typeface="Atkinson Hyperlegible"/>
                <a:cs typeface="Atkinson Hyperlegible"/>
                <a:sym typeface="Atkinson Hyperlegible"/>
              </a:endParaRPr>
            </a:p>
          </p:txBody>
        </p:sp>
      </p:grpSp>
      <p:grpSp>
        <p:nvGrpSpPr>
          <p:cNvPr id="74" name="Group 21">
            <a:extLst>
              <a:ext uri="{FF2B5EF4-FFF2-40B4-BE49-F238E27FC236}">
                <a16:creationId xmlns:a16="http://schemas.microsoft.com/office/drawing/2014/main" id="{4F1426F4-0247-7255-CBB1-52EBE7EF47E0}"/>
              </a:ext>
            </a:extLst>
          </p:cNvPr>
          <p:cNvGrpSpPr/>
          <p:nvPr/>
        </p:nvGrpSpPr>
        <p:grpSpPr>
          <a:xfrm>
            <a:off x="10812949" y="3577970"/>
            <a:ext cx="4565377" cy="5861026"/>
            <a:chOff x="-50124" y="-241102"/>
            <a:chExt cx="5511417" cy="6280149"/>
          </a:xfrm>
        </p:grpSpPr>
        <p:grpSp>
          <p:nvGrpSpPr>
            <p:cNvPr id="75" name="Group 22">
              <a:extLst>
                <a:ext uri="{FF2B5EF4-FFF2-40B4-BE49-F238E27FC236}">
                  <a16:creationId xmlns:a16="http://schemas.microsoft.com/office/drawing/2014/main" id="{8256E413-DFC9-4067-3F8B-9F60C910EF73}"/>
                </a:ext>
              </a:extLst>
            </p:cNvPr>
            <p:cNvGrpSpPr/>
            <p:nvPr/>
          </p:nvGrpSpPr>
          <p:grpSpPr>
            <a:xfrm>
              <a:off x="-50124" y="-241102"/>
              <a:ext cx="5511417" cy="4532597"/>
              <a:chOff x="-9901" y="-47625"/>
              <a:chExt cx="1088675" cy="895328"/>
            </a:xfrm>
          </p:grpSpPr>
          <p:sp>
            <p:nvSpPr>
              <p:cNvPr id="78" name="Freeform 23">
                <a:extLst>
                  <a:ext uri="{FF2B5EF4-FFF2-40B4-BE49-F238E27FC236}">
                    <a16:creationId xmlns:a16="http://schemas.microsoft.com/office/drawing/2014/main" id="{C1CE3CA1-EF51-87BF-01A0-E18154502E0E}"/>
                  </a:ext>
                </a:extLst>
              </p:cNvPr>
              <p:cNvSpPr/>
              <p:nvPr/>
            </p:nvSpPr>
            <p:spPr>
              <a:xfrm>
                <a:off x="-9901" y="0"/>
                <a:ext cx="1088675" cy="847703"/>
              </a:xfrm>
              <a:custGeom>
                <a:avLst/>
                <a:gdLst/>
                <a:ahLst/>
                <a:cxnLst/>
                <a:rect l="l" t="t" r="r" b="b"/>
                <a:pathLst>
                  <a:path w="1078774" h="399087">
                    <a:moveTo>
                      <a:pt x="0" y="0"/>
                    </a:moveTo>
                    <a:lnTo>
                      <a:pt x="1078774" y="0"/>
                    </a:lnTo>
                    <a:lnTo>
                      <a:pt x="1078774" y="399087"/>
                    </a:lnTo>
                    <a:lnTo>
                      <a:pt x="0" y="399087"/>
                    </a:lnTo>
                    <a:close/>
                  </a:path>
                </a:pathLst>
              </a:custGeom>
              <a:solidFill>
                <a:srgbClr val="FFFFFF"/>
              </a:solidFill>
            </p:spPr>
            <p:txBody>
              <a:bodyPr/>
              <a:lstStyle/>
              <a:p>
                <a:endParaRPr lang="de-DE" dirty="0"/>
              </a:p>
            </p:txBody>
          </p:sp>
          <p:sp>
            <p:nvSpPr>
              <p:cNvPr id="79" name="TextBox 24">
                <a:extLst>
                  <a:ext uri="{FF2B5EF4-FFF2-40B4-BE49-F238E27FC236}">
                    <a16:creationId xmlns:a16="http://schemas.microsoft.com/office/drawing/2014/main" id="{2A40216F-E0FA-A98D-C4AB-8D1F573D43A3}"/>
                  </a:ext>
                </a:extLst>
              </p:cNvPr>
              <p:cNvSpPr txBox="1"/>
              <p:nvPr/>
            </p:nvSpPr>
            <p:spPr>
              <a:xfrm>
                <a:off x="0" y="-47625"/>
                <a:ext cx="1078774" cy="446712"/>
              </a:xfrm>
              <a:prstGeom prst="rect">
                <a:avLst/>
              </a:prstGeom>
            </p:spPr>
            <p:txBody>
              <a:bodyPr lIns="152400" tIns="152400" rIns="152400" bIns="152400" rtlCol="0" anchor="t"/>
              <a:lstStyle/>
              <a:p>
                <a:pPr marL="0" lvl="1" indent="0" algn="ctr">
                  <a:lnSpc>
                    <a:spcPts val="3220"/>
                  </a:lnSpc>
                  <a:spcBef>
                    <a:spcPct val="0"/>
                  </a:spcBef>
                </a:pPr>
                <a:endParaRPr/>
              </a:p>
            </p:txBody>
          </p:sp>
        </p:grpSp>
        <p:sp>
          <p:nvSpPr>
            <p:cNvPr id="76" name="Freeform 26">
              <a:extLst>
                <a:ext uri="{FF2B5EF4-FFF2-40B4-BE49-F238E27FC236}">
                  <a16:creationId xmlns:a16="http://schemas.microsoft.com/office/drawing/2014/main" id="{70A22EAF-0707-9F93-60F1-CAE1AF80671F}"/>
                </a:ext>
              </a:extLst>
            </p:cNvPr>
            <p:cNvSpPr/>
            <p:nvPr/>
          </p:nvSpPr>
          <p:spPr>
            <a:xfrm>
              <a:off x="0" y="4492155"/>
              <a:ext cx="5444262" cy="1546892"/>
            </a:xfrm>
            <a:custGeom>
              <a:avLst/>
              <a:gdLst/>
              <a:ahLst/>
              <a:cxnLst/>
              <a:rect l="l" t="t" r="r" b="b"/>
              <a:pathLst>
                <a:path w="735851" h="158144">
                  <a:moveTo>
                    <a:pt x="0" y="0"/>
                  </a:moveTo>
                  <a:lnTo>
                    <a:pt x="735851" y="0"/>
                  </a:lnTo>
                  <a:lnTo>
                    <a:pt x="735851" y="158144"/>
                  </a:lnTo>
                  <a:lnTo>
                    <a:pt x="0" y="158144"/>
                  </a:lnTo>
                  <a:close/>
                </a:path>
              </a:pathLst>
            </a:custGeom>
            <a:solidFill>
              <a:srgbClr val="759C5C"/>
            </a:solidFill>
          </p:spPr>
          <p:txBody>
            <a:bodyPr/>
            <a:lstStyle/>
            <a:p>
              <a:endParaRPr lang="de-DE" dirty="0"/>
            </a:p>
          </p:txBody>
        </p:sp>
        <p:sp>
          <p:nvSpPr>
            <p:cNvPr id="77" name="TextBox 28">
              <a:extLst>
                <a:ext uri="{FF2B5EF4-FFF2-40B4-BE49-F238E27FC236}">
                  <a16:creationId xmlns:a16="http://schemas.microsoft.com/office/drawing/2014/main" id="{A8D52C1E-D04C-BBD8-B939-5B3B2403A145}"/>
                </a:ext>
              </a:extLst>
            </p:cNvPr>
            <p:cNvSpPr txBox="1"/>
            <p:nvPr/>
          </p:nvSpPr>
          <p:spPr>
            <a:xfrm>
              <a:off x="265998" y="230628"/>
              <a:ext cx="4895230" cy="3909197"/>
            </a:xfrm>
            <a:prstGeom prst="rect">
              <a:avLst/>
            </a:prstGeom>
          </p:spPr>
          <p:txBody>
            <a:bodyPr wrap="square" lIns="0" tIns="0" rIns="0" bIns="0" rtlCol="0" anchor="t">
              <a:spAutoFit/>
            </a:bodyPr>
            <a:lstStyle/>
            <a:p>
              <a:pPr marL="0" lvl="1" algn="ctr">
                <a:lnSpc>
                  <a:spcPts val="3249"/>
                </a:lnSpc>
                <a:spcBef>
                  <a:spcPct val="0"/>
                </a:spcBef>
              </a:pPr>
              <a:r>
                <a:rPr lang="de-DE" sz="1600" dirty="0">
                  <a:latin typeface="Atkinson Hyperlegible"/>
                </a:rPr>
                <a:t>Durch On-Demand-Produktion werden Kleidungsstücke nur dann hergestellt, wenn sie tatsächlich benötigt werden. Das spart Ressourcen und reduziert Überproduktion. Der 3D-Druck ermöglicht zudem passgenaue, individuell angepasste Produkte mit hoher Qualität, sodass Nachhaltigkeit und guter Service sinnvoll miteinander verbunden werden.</a:t>
              </a:r>
              <a:endParaRPr lang="en-US" sz="1600" dirty="0">
                <a:latin typeface="Atkinson Hyperlegible"/>
                <a:sym typeface="Atkinson Hyperlegible"/>
              </a:endParaRPr>
            </a:p>
          </p:txBody>
        </p:sp>
      </p:grpSp>
      <p:pic>
        <p:nvPicPr>
          <p:cNvPr id="83" name="Grafik 82" descr="Ein Bild, das Person, Kleidung, Im Haus, Frau enthält.&#10;&#10;KI-generierte Inhalte können fehlerhaft sein.">
            <a:extLst>
              <a:ext uri="{FF2B5EF4-FFF2-40B4-BE49-F238E27FC236}">
                <a16:creationId xmlns:a16="http://schemas.microsoft.com/office/drawing/2014/main" id="{BA7703F7-F795-1B1C-DD63-E34D6C8B96AC}"/>
              </a:ext>
            </a:extLst>
          </p:cNvPr>
          <p:cNvPicPr>
            <a:picLocks noChangeAspect="1"/>
          </p:cNvPicPr>
          <p:nvPr/>
        </p:nvPicPr>
        <p:blipFill>
          <a:blip r:embed="rId7" cstate="screen">
            <a:extLst>
              <a:ext uri="{28A0092B-C50C-407E-A947-70E740481C1C}">
                <a14:useLocalDpi xmlns:a14="http://schemas.microsoft.com/office/drawing/2010/main"/>
              </a:ext>
            </a:extLst>
          </a:blip>
          <a:stretch>
            <a:fillRect/>
          </a:stretch>
        </p:blipFill>
        <p:spPr>
          <a:xfrm>
            <a:off x="1427120" y="7806087"/>
            <a:ext cx="2831400" cy="1889326"/>
          </a:xfrm>
          <a:prstGeom prst="rect">
            <a:avLst/>
          </a:prstGeom>
        </p:spPr>
      </p:pic>
      <p:pic>
        <p:nvPicPr>
          <p:cNvPr id="85" name="Grafik 84" descr="Ein Bild, das Kunst, Statue, Kleidung, Kostümdesign enthält.&#10;&#10;KI-generierte Inhalte können fehlerhaft sein.">
            <a:extLst>
              <a:ext uri="{FF2B5EF4-FFF2-40B4-BE49-F238E27FC236}">
                <a16:creationId xmlns:a16="http://schemas.microsoft.com/office/drawing/2014/main" id="{64A9EE95-2F8A-C848-8105-23F5748994C1}"/>
              </a:ext>
            </a:extLst>
          </p:cNvPr>
          <p:cNvPicPr>
            <a:picLocks noChangeAspect="1"/>
          </p:cNvPicPr>
          <p:nvPr/>
        </p:nvPicPr>
        <p:blipFill>
          <a:blip r:embed="rId8" cstate="screen">
            <a:extLst>
              <a:ext uri="{28A0092B-C50C-407E-A947-70E740481C1C}">
                <a14:useLocalDpi xmlns:a14="http://schemas.microsoft.com/office/drawing/2010/main"/>
              </a:ext>
            </a:extLst>
          </a:blip>
          <a:stretch>
            <a:fillRect/>
          </a:stretch>
        </p:blipFill>
        <p:spPr>
          <a:xfrm>
            <a:off x="6772579" y="7846435"/>
            <a:ext cx="2556547" cy="1917410"/>
          </a:xfrm>
          <a:prstGeom prst="rect">
            <a:avLst/>
          </a:prstGeom>
        </p:spPr>
      </p:pic>
      <p:pic>
        <p:nvPicPr>
          <p:cNvPr id="86" name="Grafik 85">
            <a:extLst>
              <a:ext uri="{FF2B5EF4-FFF2-40B4-BE49-F238E27FC236}">
                <a16:creationId xmlns:a16="http://schemas.microsoft.com/office/drawing/2014/main" id="{F52ED776-01C4-CC1E-47F2-54B346A27E32}"/>
              </a:ext>
            </a:extLst>
          </p:cNvPr>
          <p:cNvPicPr>
            <a:picLocks noChangeAspect="1"/>
          </p:cNvPicPr>
          <p:nvPr/>
        </p:nvPicPr>
        <p:blipFill>
          <a:blip r:embed="rId9" cstate="screen">
            <a:extLst>
              <a:ext uri="{28A0092B-C50C-407E-A947-70E740481C1C}">
                <a14:useLocalDpi xmlns:a14="http://schemas.microsoft.com/office/drawing/2010/main"/>
              </a:ext>
            </a:extLst>
          </a:blip>
          <a:stretch>
            <a:fillRect/>
          </a:stretch>
        </p:blipFill>
        <p:spPr>
          <a:xfrm>
            <a:off x="11709762" y="7819803"/>
            <a:ext cx="2873438" cy="1915625"/>
          </a:xfrm>
          <a:prstGeom prst="rect">
            <a:avLst/>
          </a:prstGeom>
        </p:spPr>
      </p:pic>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kument" ma:contentTypeID="0x0101003DABA576D95B304C9845C77BCD02DC62" ma:contentTypeVersion="21" ma:contentTypeDescription="Ein neues Dokument erstellen." ma:contentTypeScope="" ma:versionID="a5a7c745381938a74a396ec4b6c3fc6c">
  <xsd:schema xmlns:xsd="http://www.w3.org/2001/XMLSchema" xmlns:xs="http://www.w3.org/2001/XMLSchema" xmlns:p="http://schemas.microsoft.com/office/2006/metadata/properties" xmlns:ns1="http://schemas.microsoft.com/sharepoint/v3" xmlns:ns2="a3f8ac64-bfb0-4014-95b3-94d2537ca33f" xmlns:ns3="8b2aa5a6-1ca3-4252-89c4-2e5e1eec8c81" targetNamespace="http://schemas.microsoft.com/office/2006/metadata/properties" ma:root="true" ma:fieldsID="b71825277235deec85457956ffb63f11" ns1:_="" ns2:_="" ns3:_="">
    <xsd:import namespace="http://schemas.microsoft.com/sharepoint/v3"/>
    <xsd:import namespace="a3f8ac64-bfb0-4014-95b3-94d2537ca33f"/>
    <xsd:import namespace="8b2aa5a6-1ca3-4252-89c4-2e5e1eec8c81"/>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DateTaken" minOccurs="0"/>
                <xsd:element ref="ns2:MediaLengthInSeconds" minOccurs="0"/>
                <xsd:element ref="ns2:MediaServiceAutoTags" minOccurs="0"/>
                <xsd:element ref="ns2:MediaServiceGenerationTime" minOccurs="0"/>
                <xsd:element ref="ns2:MediaServiceEventHashCode" minOccurs="0"/>
                <xsd:element ref="ns2:MediaServiceOCR" minOccurs="0"/>
                <xsd:element ref="ns3:SharedWithUsers" minOccurs="0"/>
                <xsd:element ref="ns3:SharedWithDetails" minOccurs="0"/>
                <xsd:element ref="ns2:MediaServiceLocation" minOccurs="0"/>
                <xsd:element ref="ns2:lcf76f155ced4ddcb4097134ff3c332f" minOccurs="0"/>
                <xsd:element ref="ns3:TaxCatchAll" minOccurs="0"/>
                <xsd:element ref="ns2:MediaServiceObjectDetectorVersions" minOccurs="0"/>
                <xsd:element ref="ns2:MediaServiceSearchProperties" minOccurs="0"/>
                <xsd:element ref="ns1:_ip_UnifiedCompliancePolicyProperties" minOccurs="0"/>
                <xsd:element ref="ns1:_ip_UnifiedCompliancePolicyUIAction"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26" nillable="true" ma:displayName="Eigenschaften der einheitlichen Compliancerichtlinie" ma:hidden="true" ma:internalName="_ip_UnifiedCompliancePolicyProperties">
      <xsd:simpleType>
        <xsd:restriction base="dms:Note"/>
      </xsd:simpleType>
    </xsd:element>
    <xsd:element name="_ip_UnifiedCompliancePolicyUIAction" ma:index="27" nillable="true" ma:displayName="UI-Aktion der einheitlichen Compliancerichtlinie"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a3f8ac64-bfb0-4014-95b3-94d2537ca33f"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LengthInSeconds" ma:index="13" nillable="true" ma:displayName="MediaLengthInSeconds" ma:hidden="true" ma:internalName="MediaLengthInSeconds" ma:readOnly="true">
      <xsd:simpleType>
        <xsd:restriction base="dms:Unknown"/>
      </xsd:simpleType>
    </xsd:element>
    <xsd:element name="MediaServiceAutoTags" ma:index="14" nillable="true" ma:displayName="Tags" ma:internalName="MediaServiceAutoTags" ma:readOnly="true">
      <xsd:simpleType>
        <xsd:restriction base="dms:Text"/>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element name="MediaServiceLocation" ma:index="20" nillable="true" ma:displayName="Location" ma:internalName="MediaServiceLocation" ma:readOnly="true">
      <xsd:simpleType>
        <xsd:restriction base="dms:Text"/>
      </xsd:simpleType>
    </xsd:element>
    <xsd:element name="lcf76f155ced4ddcb4097134ff3c332f" ma:index="22" nillable="true" ma:taxonomy="true" ma:internalName="lcf76f155ced4ddcb4097134ff3c332f" ma:taxonomyFieldName="MediaServiceImageTags" ma:displayName="Bildmarkierungen" ma:readOnly="false" ma:fieldId="{5cf76f15-5ced-4ddc-b409-7134ff3c332f}" ma:taxonomyMulti="true" ma:sspId="e63edab7-d5f1-4c02-989a-0e8ed7c6c383"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element name="MediaServiceBillingMetadata" ma:index="28"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8b2aa5a6-1ca3-4252-89c4-2e5e1eec8c81" elementFormDefault="qualified">
    <xsd:import namespace="http://schemas.microsoft.com/office/2006/documentManagement/types"/>
    <xsd:import namespace="http://schemas.microsoft.com/office/infopath/2007/PartnerControls"/>
    <xsd:element name="SharedWithUsers" ma:index="18" nillable="true" ma:displayName="Freigegeben für"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Freigegeben für - Details" ma:internalName="SharedWithDetails" ma:readOnly="true">
      <xsd:simpleType>
        <xsd:restriction base="dms:Note">
          <xsd:maxLength value="255"/>
        </xsd:restriction>
      </xsd:simpleType>
    </xsd:element>
    <xsd:element name="TaxCatchAll" ma:index="23" nillable="true" ma:displayName="Taxonomy Catch All Column" ma:hidden="true" ma:list="{4dad0ae0-1d90-40fb-9896-013ee2662206}" ma:internalName="TaxCatchAll" ma:showField="CatchAllData" ma:web="8b2aa5a6-1ca3-4252-89c4-2e5e1eec8c8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haltstyp"/>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TaxCatchAll xmlns="8b2aa5a6-1ca3-4252-89c4-2e5e1eec8c81" xsi:nil="true"/>
    <lcf76f155ced4ddcb4097134ff3c332f xmlns="a3f8ac64-bfb0-4014-95b3-94d2537ca33f">
      <Terms xmlns="http://schemas.microsoft.com/office/infopath/2007/PartnerControls"/>
    </lcf76f155ced4ddcb4097134ff3c332f>
    <_ip_UnifiedCompliancePolicyUIAction xmlns="http://schemas.microsoft.com/sharepoint/v3" xsi:nil="true"/>
    <_ip_UnifiedCompliancePolicyProperties xmlns="http://schemas.microsoft.com/sharepoint/v3"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57786920-1E3C-45D3-9420-322A7ACECF0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a3f8ac64-bfb0-4014-95b3-94d2537ca33f"/>
    <ds:schemaRef ds:uri="8b2aa5a6-1ca3-4252-89c4-2e5e1eec8c8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99275118-76DB-4ACA-B3D4-BE2EAD3BAF79}">
  <ds:schemaRefs>
    <ds:schemaRef ds:uri="e0876e0b-2564-4126-a943-de539fb3fb9b"/>
    <ds:schemaRef ds:uri="http://purl.org/dc/dcmitype/"/>
    <ds:schemaRef ds:uri="http://purl.org/dc/terms/"/>
    <ds:schemaRef ds:uri="http://schemas.microsoft.com/office/infopath/2007/PartnerControls"/>
    <ds:schemaRef ds:uri="http://schemas.microsoft.com/office/2006/documentManagement/types"/>
    <ds:schemaRef ds:uri="http://www.w3.org/XML/1998/namespace"/>
    <ds:schemaRef ds:uri="http://purl.org/dc/elements/1.1/"/>
    <ds:schemaRef ds:uri="http://schemas.openxmlformats.org/package/2006/metadata/core-properties"/>
    <ds:schemaRef ds:uri="733d7424-4c21-4578-ba9a-1057e6ad4ecc"/>
    <ds:schemaRef ds:uri="http://schemas.microsoft.com/office/2006/metadata/properties"/>
    <ds:schemaRef ds:uri="8b2aa5a6-1ca3-4252-89c4-2e5e1eec8c81"/>
    <ds:schemaRef ds:uri="a3f8ac64-bfb0-4014-95b3-94d2537ca33f"/>
    <ds:schemaRef ds:uri="http://schemas.microsoft.com/sharepoint/v3"/>
  </ds:schemaRefs>
</ds:datastoreItem>
</file>

<file path=customXml/itemProps3.xml><?xml version="1.0" encoding="utf-8"?>
<ds:datastoreItem xmlns:ds="http://schemas.openxmlformats.org/officeDocument/2006/customXml" ds:itemID="{B4DADF94-B5EF-47BE-A4C6-856FE8A200C1}">
  <ds:schemaRefs>
    <ds:schemaRef ds:uri="http://schemas.microsoft.com/sharepoint/v3/contenttype/forms"/>
  </ds:schemaRefs>
</ds:datastoreItem>
</file>

<file path=docMetadata/LabelInfo.xml><?xml version="1.0" encoding="utf-8"?>
<clbl:labelList xmlns:clbl="http://schemas.microsoft.com/office/2020/mipLabelMetadata">
  <clbl:label id="{9d258917-277f-42cd-a3cd-14c4e9ee58bc}" enabled="1" method="Standard" siteId="{38ae3bcd-9579-4fd4-adda-b42e1495d55a}" removed="0"/>
</clbl:labelList>
</file>

<file path=docProps/app.xml><?xml version="1.0" encoding="utf-8"?>
<Properties xmlns="http://schemas.openxmlformats.org/officeDocument/2006/extended-properties" xmlns:vt="http://schemas.openxmlformats.org/officeDocument/2006/docPropsVTypes">
  <TotalTime>0</TotalTime>
  <Words>593</Words>
  <Application>Microsoft Office PowerPoint</Application>
  <PresentationFormat>Benutzerdefiniert</PresentationFormat>
  <Paragraphs>36</Paragraphs>
  <Slides>4</Slides>
  <Notes>4</Notes>
  <HiddenSlides>0</HiddenSlides>
  <MMClips>0</MMClips>
  <ScaleCrop>false</ScaleCrop>
  <HeadingPairs>
    <vt:vector size="6" baseType="variant">
      <vt:variant>
        <vt:lpstr>Verwendete Schriftarten</vt:lpstr>
      </vt:variant>
      <vt:variant>
        <vt:i4>6</vt:i4>
      </vt:variant>
      <vt:variant>
        <vt:lpstr>Design</vt:lpstr>
      </vt:variant>
      <vt:variant>
        <vt:i4>1</vt:i4>
      </vt:variant>
      <vt:variant>
        <vt:lpstr>Folientitel</vt:lpstr>
      </vt:variant>
      <vt:variant>
        <vt:i4>4</vt:i4>
      </vt:variant>
    </vt:vector>
  </HeadingPairs>
  <TitlesOfParts>
    <vt:vector size="11" baseType="lpstr">
      <vt:lpstr>Atkinson Hyperlegible Bold</vt:lpstr>
      <vt:lpstr>Calibri</vt:lpstr>
      <vt:lpstr>Atkinson Hyperlegible</vt:lpstr>
      <vt:lpstr>Arial</vt:lpstr>
      <vt:lpstr>Pagkaki</vt:lpstr>
      <vt:lpstr>Aptos</vt:lpstr>
      <vt:lpstr>Office Theme</vt:lpstr>
      <vt:lpstr>PowerPoint-Präsentation</vt:lpstr>
      <vt:lpstr>PowerPoint-Präsentation</vt:lpstr>
      <vt:lpstr>PowerPoint-Präsentation</vt:lpstr>
      <vt:lpstr>PowerPoint-Präsentation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Pitch-Deck</dc:title>
  <dc:creator>Duschl, Daniela (P&amp;O SIR SPE BO OS TRM)</dc:creator>
  <cp:lastModifiedBy>Duschl, Daniela (P&amp;O SIR SPE BO OS TRM)</cp:lastModifiedBy>
  <cp:revision>34</cp:revision>
  <dcterms:created xsi:type="dcterms:W3CDTF">2006-08-16T00:00:00Z</dcterms:created>
  <dcterms:modified xsi:type="dcterms:W3CDTF">2026-01-22T08:01:29Z</dcterms:modified>
  <dc:identifier>DAG4eDsSPa0</dc:identifier>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0x0101003DABA576D95B304C9845C77BCD02DC62</vt:lpwstr>
  </property>
  <property fmtid="{D5CDD505-2E9C-101B-9397-08002B2CF9AE}" pid="3" name="MediaServiceImageTags">
    <vt:lpwstr/>
  </property>
</Properties>
</file>